
<file path=[Content_Types].xml><?xml version="1.0" encoding="utf-8"?>
<Types xmlns="http://schemas.openxmlformats.org/package/2006/content-types">
  <Default Extension="jfif" ContentType="image/jpeg"/>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0"/>
  </p:notesMasterIdLst>
  <p:sldIdLst>
    <p:sldId id="256" r:id="rId2"/>
    <p:sldId id="257" r:id="rId3"/>
    <p:sldId id="258" r:id="rId4"/>
    <p:sldId id="259" r:id="rId5"/>
    <p:sldId id="261" r:id="rId6"/>
    <p:sldId id="281" r:id="rId7"/>
    <p:sldId id="283" r:id="rId8"/>
    <p:sldId id="262" r:id="rId9"/>
    <p:sldId id="286" r:id="rId10"/>
    <p:sldId id="264" r:id="rId11"/>
    <p:sldId id="284" r:id="rId12"/>
    <p:sldId id="282" r:id="rId13"/>
    <p:sldId id="263" r:id="rId14"/>
    <p:sldId id="265" r:id="rId15"/>
    <p:sldId id="260" r:id="rId16"/>
    <p:sldId id="266" r:id="rId17"/>
    <p:sldId id="267" r:id="rId18"/>
    <p:sldId id="300" r:id="rId19"/>
    <p:sldId id="293" r:id="rId20"/>
    <p:sldId id="361" r:id="rId21"/>
    <p:sldId id="301" r:id="rId22"/>
    <p:sldId id="342" r:id="rId23"/>
    <p:sldId id="268" r:id="rId24"/>
    <p:sldId id="285" r:id="rId25"/>
    <p:sldId id="269" r:id="rId26"/>
    <p:sldId id="277" r:id="rId27"/>
    <p:sldId id="271" r:id="rId28"/>
    <p:sldId id="270" r:id="rId2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37" d="100"/>
          <a:sy n="37" d="100"/>
        </p:scale>
        <p:origin x="948" y="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E5CE590-8916-42AA-BE7F-38BFBDCCA751}" type="datetimeFigureOut">
              <a:rPr lang="en-US" smtClean="0"/>
              <a:t>8/7/2023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098B77-29E5-4741-83D9-6423BDBD0778}" type="slidenum">
              <a:rPr lang="en-US" smtClean="0"/>
              <a:t>‹#›</a:t>
            </a:fld>
            <a:endParaRPr lang="en-US"/>
          </a:p>
        </p:txBody>
      </p:sp>
    </p:spTree>
    <p:extLst>
      <p:ext uri="{BB962C8B-B14F-4D97-AF65-F5344CB8AC3E}">
        <p14:creationId xmlns:p14="http://schemas.microsoft.com/office/powerpoint/2010/main" val="25676760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5098B77-29E5-4741-83D9-6423BDBD0778}" type="slidenum">
              <a:rPr lang="en-US" smtClean="0"/>
              <a:t>3</a:t>
            </a:fld>
            <a:endParaRPr lang="en-US"/>
          </a:p>
        </p:txBody>
      </p:sp>
    </p:spTree>
    <p:extLst>
      <p:ext uri="{BB962C8B-B14F-4D97-AF65-F5344CB8AC3E}">
        <p14:creationId xmlns:p14="http://schemas.microsoft.com/office/powerpoint/2010/main" val="30566071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1B59D72-35CA-47D4-AA38-8938E388540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D5D4DA-AFBB-4BBB-A0AE-B65A73AEDFBB}"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713163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1B59D72-35CA-47D4-AA38-8938E388540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D5D4DA-AFBB-4BBB-A0AE-B65A73AEDFBB}" type="slidenum">
              <a:rPr lang="en-US" smtClean="0"/>
              <a:t>‹#›</a:t>
            </a:fld>
            <a:endParaRPr lang="en-US"/>
          </a:p>
        </p:txBody>
      </p:sp>
    </p:spTree>
    <p:extLst>
      <p:ext uri="{BB962C8B-B14F-4D97-AF65-F5344CB8AC3E}">
        <p14:creationId xmlns:p14="http://schemas.microsoft.com/office/powerpoint/2010/main" val="31878099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1B59D72-35CA-47D4-AA38-8938E388540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D5D4DA-AFBB-4BBB-A0AE-B65A73AEDFBB}" type="slidenum">
              <a:rPr lang="en-US" smtClean="0"/>
              <a:t>‹#›</a:t>
            </a:fld>
            <a:endParaRPr lang="en-US"/>
          </a:p>
        </p:txBody>
      </p:sp>
    </p:spTree>
    <p:extLst>
      <p:ext uri="{BB962C8B-B14F-4D97-AF65-F5344CB8AC3E}">
        <p14:creationId xmlns:p14="http://schemas.microsoft.com/office/powerpoint/2010/main" val="23794773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1B59D72-35CA-47D4-AA38-8938E388540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D5D4DA-AFBB-4BBB-A0AE-B65A73AEDFBB}" type="slidenum">
              <a:rPr lang="en-US" smtClean="0"/>
              <a:t>‹#›</a:t>
            </a:fld>
            <a:endParaRPr lang="en-US"/>
          </a:p>
        </p:txBody>
      </p:sp>
    </p:spTree>
    <p:extLst>
      <p:ext uri="{BB962C8B-B14F-4D97-AF65-F5344CB8AC3E}">
        <p14:creationId xmlns:p14="http://schemas.microsoft.com/office/powerpoint/2010/main" val="34228652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1B59D72-35CA-47D4-AA38-8938E388540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D5D4DA-AFBB-4BBB-A0AE-B65A73AEDFBB}"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340418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1B59D72-35CA-47D4-AA38-8938E3885407}" type="datetimeFigureOut">
              <a:rPr lang="en-US" smtClean="0"/>
              <a:t>8/7/2023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AD5D4DA-AFBB-4BBB-A0AE-B65A73AEDFBB}" type="slidenum">
              <a:rPr lang="en-US" smtClean="0"/>
              <a:t>‹#›</a:t>
            </a:fld>
            <a:endParaRPr lang="en-US"/>
          </a:p>
        </p:txBody>
      </p:sp>
    </p:spTree>
    <p:extLst>
      <p:ext uri="{BB962C8B-B14F-4D97-AF65-F5344CB8AC3E}">
        <p14:creationId xmlns:p14="http://schemas.microsoft.com/office/powerpoint/2010/main" val="24204218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1B59D72-35CA-47D4-AA38-8938E3885407}" type="datetimeFigureOut">
              <a:rPr lang="en-US" smtClean="0"/>
              <a:t>8/7/2023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AD5D4DA-AFBB-4BBB-A0AE-B65A73AEDFBB}" type="slidenum">
              <a:rPr lang="en-US" smtClean="0"/>
              <a:t>‹#›</a:t>
            </a:fld>
            <a:endParaRPr lang="en-US"/>
          </a:p>
        </p:txBody>
      </p:sp>
    </p:spTree>
    <p:extLst>
      <p:ext uri="{BB962C8B-B14F-4D97-AF65-F5344CB8AC3E}">
        <p14:creationId xmlns:p14="http://schemas.microsoft.com/office/powerpoint/2010/main" val="8081248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1B59D72-35CA-47D4-AA38-8938E3885407}" type="datetimeFigureOut">
              <a:rPr lang="en-US" smtClean="0"/>
              <a:t>8/7/2023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AD5D4DA-AFBB-4BBB-A0AE-B65A73AEDFBB}" type="slidenum">
              <a:rPr lang="en-US" smtClean="0"/>
              <a:t>‹#›</a:t>
            </a:fld>
            <a:endParaRPr lang="en-US"/>
          </a:p>
        </p:txBody>
      </p:sp>
    </p:spTree>
    <p:extLst>
      <p:ext uri="{BB962C8B-B14F-4D97-AF65-F5344CB8AC3E}">
        <p14:creationId xmlns:p14="http://schemas.microsoft.com/office/powerpoint/2010/main" val="28455758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01B59D72-35CA-47D4-AA38-8938E3885407}" type="datetimeFigureOut">
              <a:rPr lang="en-US" smtClean="0"/>
              <a:t>8/7/2023</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BAD5D4DA-AFBB-4BBB-A0AE-B65A73AEDFBB}" type="slidenum">
              <a:rPr lang="en-US" smtClean="0"/>
              <a:t>‹#›</a:t>
            </a:fld>
            <a:endParaRPr lang="en-US"/>
          </a:p>
        </p:txBody>
      </p:sp>
    </p:spTree>
    <p:extLst>
      <p:ext uri="{BB962C8B-B14F-4D97-AF65-F5344CB8AC3E}">
        <p14:creationId xmlns:p14="http://schemas.microsoft.com/office/powerpoint/2010/main" val="42316869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01B59D72-35CA-47D4-AA38-8938E3885407}" type="datetimeFigureOut">
              <a:rPr lang="en-US" smtClean="0"/>
              <a:t>8/7/2023</a:t>
            </a:fld>
            <a:endParaRPr 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BAD5D4DA-AFBB-4BBB-A0AE-B65A73AEDFBB}" type="slidenum">
              <a:rPr lang="en-US" smtClean="0"/>
              <a:t>‹#›</a:t>
            </a:fld>
            <a:endParaRPr lang="en-US"/>
          </a:p>
        </p:txBody>
      </p:sp>
    </p:spTree>
    <p:extLst>
      <p:ext uri="{BB962C8B-B14F-4D97-AF65-F5344CB8AC3E}">
        <p14:creationId xmlns:p14="http://schemas.microsoft.com/office/powerpoint/2010/main" val="17572163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1B59D72-35CA-47D4-AA38-8938E3885407}" type="datetimeFigureOut">
              <a:rPr lang="en-US" smtClean="0"/>
              <a:t>8/7/2023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AD5D4DA-AFBB-4BBB-A0AE-B65A73AEDFBB}" type="slidenum">
              <a:rPr lang="en-US" smtClean="0"/>
              <a:t>‹#›</a:t>
            </a:fld>
            <a:endParaRPr lang="en-US"/>
          </a:p>
        </p:txBody>
      </p:sp>
    </p:spTree>
    <p:extLst>
      <p:ext uri="{BB962C8B-B14F-4D97-AF65-F5344CB8AC3E}">
        <p14:creationId xmlns:p14="http://schemas.microsoft.com/office/powerpoint/2010/main" val="25738841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01B59D72-35CA-47D4-AA38-8938E3885407}" type="datetimeFigureOut">
              <a:rPr lang="en-US" smtClean="0"/>
              <a:t>8/7/2023</a:t>
            </a:fld>
            <a:endParaRPr 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BAD5D4DA-AFBB-4BBB-A0AE-B65A73AEDFBB}" type="slidenum">
              <a:rPr lang="en-US" smtClean="0"/>
              <a:t>‹#›</a:t>
            </a:fld>
            <a:endParaRPr 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858334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fif"/><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04E0BC-685F-8897-97DE-A1613873EE6A}"/>
              </a:ext>
            </a:extLst>
          </p:cNvPr>
          <p:cNvSpPr>
            <a:spLocks noGrp="1"/>
          </p:cNvSpPr>
          <p:nvPr>
            <p:ph type="ctrTitle"/>
          </p:nvPr>
        </p:nvSpPr>
        <p:spPr>
          <a:xfrm>
            <a:off x="1137920" y="799592"/>
            <a:ext cx="10058400" cy="3566160"/>
          </a:xfrm>
        </p:spPr>
        <p:txBody>
          <a:bodyPr>
            <a:normAutofit fontScale="90000"/>
          </a:bodyPr>
          <a:lstStyle/>
          <a:p>
            <a:pPr>
              <a:lnSpc>
                <a:spcPct val="150000"/>
              </a:lnSpc>
            </a:pPr>
            <a:r>
              <a:rPr lang="en-US" dirty="0"/>
              <a:t>Venous thromboembolism</a:t>
            </a:r>
            <a:br>
              <a:rPr lang="en-US" dirty="0"/>
            </a:br>
            <a:r>
              <a:rPr lang="en-US" dirty="0"/>
              <a:t>“management”</a:t>
            </a:r>
          </a:p>
        </p:txBody>
      </p:sp>
      <p:sp>
        <p:nvSpPr>
          <p:cNvPr id="3" name="Subtitle 2">
            <a:extLst>
              <a:ext uri="{FF2B5EF4-FFF2-40B4-BE49-F238E27FC236}">
                <a16:creationId xmlns:a16="http://schemas.microsoft.com/office/drawing/2014/main" id="{BA401B07-A7AC-1DA9-E293-0D7868E99B18}"/>
              </a:ext>
            </a:extLst>
          </p:cNvPr>
          <p:cNvSpPr>
            <a:spLocks noGrp="1"/>
          </p:cNvSpPr>
          <p:nvPr>
            <p:ph type="subTitle" idx="1"/>
          </p:nvPr>
        </p:nvSpPr>
        <p:spPr>
          <a:xfrm>
            <a:off x="1412240" y="4811078"/>
            <a:ext cx="9144000" cy="1655762"/>
          </a:xfrm>
        </p:spPr>
        <p:txBody>
          <a:bodyPr>
            <a:normAutofit/>
          </a:bodyPr>
          <a:lstStyle/>
          <a:p>
            <a:pPr algn="l"/>
            <a:r>
              <a:rPr lang="en-US" sz="3600" dirty="0"/>
              <a:t>Dr. F. </a:t>
            </a:r>
            <a:r>
              <a:rPr lang="en-US" sz="3600" dirty="0" err="1"/>
              <a:t>Abbasalizadeh</a:t>
            </a:r>
            <a:endParaRPr lang="en-US" sz="3600" dirty="0"/>
          </a:p>
        </p:txBody>
      </p:sp>
      <p:sp>
        <p:nvSpPr>
          <p:cNvPr id="4" name="TextBox 3">
            <a:extLst>
              <a:ext uri="{FF2B5EF4-FFF2-40B4-BE49-F238E27FC236}">
                <a16:creationId xmlns:a16="http://schemas.microsoft.com/office/drawing/2014/main" id="{E5535B2C-FED8-B05A-FD80-53DEEFCC2C1E}"/>
              </a:ext>
            </a:extLst>
          </p:cNvPr>
          <p:cNvSpPr txBox="1"/>
          <p:nvPr/>
        </p:nvSpPr>
        <p:spPr>
          <a:xfrm>
            <a:off x="3853227" y="263790"/>
            <a:ext cx="4017818" cy="707886"/>
          </a:xfrm>
          <a:prstGeom prst="rect">
            <a:avLst/>
          </a:prstGeom>
          <a:noFill/>
          <a:ln w="38100">
            <a:solidFill>
              <a:srgbClr val="FF0000"/>
            </a:solidFill>
          </a:ln>
        </p:spPr>
        <p:txBody>
          <a:bodyPr wrap="square" rtlCol="0">
            <a:spAutoFit/>
          </a:bodyPr>
          <a:lstStyle/>
          <a:p>
            <a:pPr algn="ctr"/>
            <a:r>
              <a:rPr lang="fa-IR" sz="4000" b="1" i="1" dirty="0">
                <a:solidFill>
                  <a:srgbClr val="FF0000"/>
                </a:solidFill>
              </a:rPr>
              <a:t>به نام خالق زیبایی ها</a:t>
            </a:r>
            <a:endParaRPr lang="en-US" sz="4000" b="1" i="1" dirty="0">
              <a:solidFill>
                <a:srgbClr val="FF0000"/>
              </a:solidFill>
            </a:endParaRPr>
          </a:p>
        </p:txBody>
      </p:sp>
    </p:spTree>
    <p:extLst>
      <p:ext uri="{BB962C8B-B14F-4D97-AF65-F5344CB8AC3E}">
        <p14:creationId xmlns:p14="http://schemas.microsoft.com/office/powerpoint/2010/main" val="8180941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AE76FB1-48EB-0A6C-7CF1-C3953CB6979A}"/>
              </a:ext>
            </a:extLst>
          </p:cNvPr>
          <p:cNvSpPr txBox="1"/>
          <p:nvPr/>
        </p:nvSpPr>
        <p:spPr>
          <a:xfrm>
            <a:off x="2275840" y="599440"/>
            <a:ext cx="8300720" cy="584775"/>
          </a:xfrm>
          <a:prstGeom prst="rect">
            <a:avLst/>
          </a:prstGeom>
          <a:noFill/>
        </p:spPr>
        <p:txBody>
          <a:bodyPr wrap="square" rtlCol="0">
            <a:spAutoFit/>
          </a:bodyPr>
          <a:lstStyle/>
          <a:p>
            <a:pPr algn="ctr" rtl="1"/>
            <a:r>
              <a:rPr lang="fa-IR" sz="3200" dirty="0">
                <a:solidFill>
                  <a:srgbClr val="FF0000"/>
                </a:solidFill>
              </a:rPr>
              <a:t>درمان با هپارین تجزیه نشده (</a:t>
            </a:r>
            <a:r>
              <a:rPr lang="en-US" sz="3200" dirty="0">
                <a:solidFill>
                  <a:srgbClr val="FF0000"/>
                </a:solidFill>
              </a:rPr>
              <a:t>UFH</a:t>
            </a:r>
            <a:r>
              <a:rPr lang="fa-IR" sz="3200" dirty="0">
                <a:solidFill>
                  <a:srgbClr val="FF0000"/>
                </a:solidFill>
              </a:rPr>
              <a:t>)</a:t>
            </a:r>
            <a:endParaRPr lang="en-US" sz="3200" dirty="0">
              <a:solidFill>
                <a:srgbClr val="FF0000"/>
              </a:solidFill>
            </a:endParaRPr>
          </a:p>
        </p:txBody>
      </p:sp>
      <p:sp>
        <p:nvSpPr>
          <p:cNvPr id="3" name="TextBox 2">
            <a:extLst>
              <a:ext uri="{FF2B5EF4-FFF2-40B4-BE49-F238E27FC236}">
                <a16:creationId xmlns:a16="http://schemas.microsoft.com/office/drawing/2014/main" id="{EB697D1B-62E1-20E7-62C6-68B96ECE7AA9}"/>
              </a:ext>
            </a:extLst>
          </p:cNvPr>
          <p:cNvSpPr txBox="1"/>
          <p:nvPr/>
        </p:nvSpPr>
        <p:spPr>
          <a:xfrm>
            <a:off x="1615440" y="1285241"/>
            <a:ext cx="9956800" cy="3900748"/>
          </a:xfrm>
          <a:prstGeom prst="rect">
            <a:avLst/>
          </a:prstGeom>
          <a:noFill/>
        </p:spPr>
        <p:txBody>
          <a:bodyPr wrap="square" rtlCol="0">
            <a:spAutoFit/>
          </a:bodyPr>
          <a:lstStyle/>
          <a:p>
            <a:pPr algn="r" rtl="1">
              <a:lnSpc>
                <a:spcPct val="150000"/>
              </a:lnSpc>
            </a:pPr>
            <a:r>
              <a:rPr lang="fa-IR" sz="2800" dirty="0"/>
              <a:t>موارد استفاده:</a:t>
            </a:r>
          </a:p>
          <a:p>
            <a:pPr marL="285750" indent="-285750" algn="r" rtl="1">
              <a:lnSpc>
                <a:spcPct val="150000"/>
              </a:lnSpc>
              <a:buFont typeface="Arial" panose="020B0604020202020204" pitchFamily="34" charset="0"/>
              <a:buChar char="•"/>
            </a:pPr>
            <a:r>
              <a:rPr lang="fa-IR" sz="2800" dirty="0"/>
              <a:t>استفاده در درمان آغازین ترومبوآمبولی</a:t>
            </a:r>
          </a:p>
          <a:p>
            <a:pPr marL="285750" indent="-285750" algn="r" rtl="1">
              <a:lnSpc>
                <a:spcPct val="150000"/>
              </a:lnSpc>
              <a:buFont typeface="Arial" panose="020B0604020202020204" pitchFamily="34" charset="0"/>
              <a:buChar char="•"/>
            </a:pPr>
            <a:r>
              <a:rPr lang="fa-IR" sz="2800" dirty="0"/>
              <a:t>احتمال زایمان میرود</a:t>
            </a:r>
          </a:p>
          <a:p>
            <a:pPr marL="285750" indent="-285750" algn="r" rtl="1">
              <a:lnSpc>
                <a:spcPct val="150000"/>
              </a:lnSpc>
              <a:buFont typeface="Arial" panose="020B0604020202020204" pitchFamily="34" charset="0"/>
              <a:buChar char="•"/>
            </a:pPr>
            <a:r>
              <a:rPr lang="fa-IR" sz="2800" dirty="0"/>
              <a:t>احتمال عمل جراحی میرود</a:t>
            </a:r>
          </a:p>
          <a:p>
            <a:pPr marL="285750" indent="-285750" algn="r" rtl="1">
              <a:lnSpc>
                <a:spcPct val="150000"/>
              </a:lnSpc>
              <a:buFont typeface="Arial" panose="020B0604020202020204" pitchFamily="34" charset="0"/>
              <a:buChar char="•"/>
            </a:pPr>
            <a:endParaRPr lang="fa-IR" sz="2800" dirty="0"/>
          </a:p>
          <a:p>
            <a:pPr marL="285750" indent="-285750" algn="r" rtl="1">
              <a:lnSpc>
                <a:spcPct val="150000"/>
              </a:lnSpc>
              <a:buFont typeface="Arial" panose="020B0604020202020204" pitchFamily="34" charset="0"/>
              <a:buChar char="•"/>
            </a:pPr>
            <a:r>
              <a:rPr lang="en-US" sz="2800" dirty="0"/>
              <a:t>UFH</a:t>
            </a:r>
            <a:r>
              <a:rPr lang="fa-IR" sz="2800" dirty="0"/>
              <a:t> را با یکی از دو روش زیر تجویز میکنند:</a:t>
            </a:r>
          </a:p>
        </p:txBody>
      </p:sp>
      <p:pic>
        <p:nvPicPr>
          <p:cNvPr id="4" name="Picture 2" descr="Héparine : définition, indication, posologie">
            <a:extLst>
              <a:ext uri="{FF2B5EF4-FFF2-40B4-BE49-F238E27FC236}">
                <a16:creationId xmlns:a16="http://schemas.microsoft.com/office/drawing/2014/main" id="{A1C38265-F12A-CDA7-AD2C-1C938A23AEA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5915" y="691496"/>
            <a:ext cx="3497090" cy="23187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08536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2FB43BE-43FF-9953-66BB-7021C54A4A69}"/>
              </a:ext>
            </a:extLst>
          </p:cNvPr>
          <p:cNvSpPr txBox="1"/>
          <p:nvPr/>
        </p:nvSpPr>
        <p:spPr>
          <a:xfrm>
            <a:off x="802640" y="628233"/>
            <a:ext cx="10830560" cy="5367816"/>
          </a:xfrm>
          <a:prstGeom prst="rect">
            <a:avLst/>
          </a:prstGeom>
          <a:noFill/>
        </p:spPr>
        <p:txBody>
          <a:bodyPr wrap="square">
            <a:spAutoFit/>
          </a:bodyPr>
          <a:lstStyle/>
          <a:p>
            <a:pPr marL="0" marR="0" lvl="0" indent="0" algn="r" defTabSz="457200" rtl="1" eaLnBrk="1" fontAlgn="auto" latinLnBrk="0" hangingPunct="1">
              <a:lnSpc>
                <a:spcPct val="150000"/>
              </a:lnSpc>
              <a:spcBef>
                <a:spcPts val="0"/>
              </a:spcBef>
              <a:spcAft>
                <a:spcPts val="0"/>
              </a:spcAft>
              <a:buClrTx/>
              <a:buSzTx/>
              <a:buFontTx/>
              <a:buNone/>
              <a:tabLst/>
              <a:defRPr/>
            </a:pPr>
            <a:r>
              <a:rPr kumimoji="0" lang="fa-IR" sz="3600" b="0" i="0" u="none" strike="noStrike" kern="1200" cap="none" spc="0" normalizeH="0" baseline="0" noProof="0" dirty="0">
                <a:ln>
                  <a:noFill/>
                </a:ln>
                <a:solidFill>
                  <a:srgbClr val="92D050"/>
                </a:solidFill>
                <a:effectLst/>
                <a:uLnTx/>
                <a:uFillTx/>
                <a:latin typeface="Calibri" panose="020F0502020204030204"/>
                <a:ea typeface="+mn-ea"/>
                <a:cs typeface="Arial" panose="020B0604020202020204" pitchFamily="34" charset="0"/>
              </a:rPr>
              <a:t>درمان </a:t>
            </a:r>
            <a:r>
              <a:rPr kumimoji="0" lang="en-US" sz="3600" b="0" i="0" u="none" strike="noStrike" kern="1200" cap="none" spc="0" normalizeH="0" baseline="0" noProof="0" dirty="0">
                <a:ln>
                  <a:noFill/>
                </a:ln>
                <a:solidFill>
                  <a:srgbClr val="92D050"/>
                </a:solidFill>
                <a:effectLst/>
                <a:uLnTx/>
                <a:uFillTx/>
                <a:latin typeface="Calibri" panose="020F0502020204030204"/>
                <a:ea typeface="+mn-ea"/>
                <a:cs typeface="+mn-cs"/>
              </a:rPr>
              <a:t>IV</a:t>
            </a:r>
            <a:r>
              <a:rPr kumimoji="0" lang="fa-IR" sz="3600" b="0" i="0" u="none" strike="noStrike" kern="1200" cap="none" spc="0" normalizeH="0" baseline="0" noProof="0" dirty="0">
                <a:ln>
                  <a:noFill/>
                </a:ln>
                <a:solidFill>
                  <a:srgbClr val="92D050"/>
                </a:solidFill>
                <a:effectLst/>
                <a:uLnTx/>
                <a:uFillTx/>
                <a:latin typeface="Calibri" panose="020F0502020204030204"/>
                <a:ea typeface="+mn-ea"/>
                <a:cs typeface="Arial" panose="020B0604020202020204" pitchFamily="34" charset="0"/>
              </a:rPr>
              <a:t> ابتدایی :</a:t>
            </a:r>
          </a:p>
          <a:p>
            <a:pPr marL="285750" marR="0" lvl="0" indent="-285750" algn="r" defTabSz="457200" rtl="1"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fa-IR" sz="2800" b="0" i="0" u="none" strike="noStrike" kern="1200" cap="none" spc="0" normalizeH="0" baseline="0" noProof="0" dirty="0">
                <a:ln>
                  <a:noFill/>
                </a:ln>
                <a:solidFill>
                  <a:srgbClr val="000000"/>
                </a:solidFill>
                <a:effectLst/>
                <a:uLnTx/>
                <a:uFillTx/>
                <a:latin typeface="Calibri" panose="020F0502020204030204"/>
                <a:ea typeface="+mn-ea"/>
                <a:cs typeface="Arial" panose="020B0604020202020204" pitchFamily="34" charset="0"/>
              </a:rPr>
              <a:t>دوز بولوس70 تا 100  واحد برای هر </a:t>
            </a:r>
            <a:r>
              <a:rPr kumimoji="0" lang="en-US" sz="2800" b="0" i="0" u="none" strike="noStrike" kern="1200" cap="none" spc="0" normalizeH="0" baseline="0" noProof="0" dirty="0">
                <a:ln>
                  <a:noFill/>
                </a:ln>
                <a:solidFill>
                  <a:srgbClr val="000000"/>
                </a:solidFill>
                <a:effectLst/>
                <a:uLnTx/>
                <a:uFillTx/>
                <a:latin typeface="Calibri" panose="020F0502020204030204"/>
                <a:ea typeface="+mn-ea"/>
                <a:cs typeface="+mn-cs"/>
              </a:rPr>
              <a:t>Kg</a:t>
            </a:r>
            <a:r>
              <a:rPr kumimoji="0" lang="fa-IR" sz="2800" b="0" i="0" u="none" strike="noStrike" kern="1200" cap="none" spc="0" normalizeH="0" baseline="0" noProof="0" dirty="0">
                <a:ln>
                  <a:noFill/>
                </a:ln>
                <a:solidFill>
                  <a:srgbClr val="000000"/>
                </a:solidFill>
                <a:effectLst/>
                <a:uLnTx/>
                <a:uFillTx/>
                <a:latin typeface="Calibri" panose="020F0502020204030204"/>
                <a:ea typeface="+mn-ea"/>
                <a:cs typeface="Arial" panose="020B0604020202020204" pitchFamily="34" charset="0"/>
              </a:rPr>
              <a:t> (10000-5000) وریدی و سپس 18 واحد برای هر </a:t>
            </a:r>
            <a:r>
              <a:rPr kumimoji="0" lang="en-US" sz="2800" b="0" i="0" u="none" strike="noStrike" kern="1200" cap="none" spc="0" normalizeH="0" baseline="0" noProof="0" dirty="0">
                <a:ln>
                  <a:noFill/>
                </a:ln>
                <a:solidFill>
                  <a:srgbClr val="000000"/>
                </a:solidFill>
                <a:effectLst/>
                <a:uLnTx/>
                <a:uFillTx/>
                <a:latin typeface="Calibri" panose="020F0502020204030204"/>
                <a:ea typeface="+mn-ea"/>
                <a:cs typeface="+mn-cs"/>
              </a:rPr>
              <a:t>Kg</a:t>
            </a:r>
            <a:r>
              <a:rPr kumimoji="0" lang="fa-IR" sz="2800" b="0" i="0" u="none" strike="noStrike" kern="1200" cap="none" spc="0" normalizeH="0" baseline="0" noProof="0" dirty="0">
                <a:ln>
                  <a:noFill/>
                </a:ln>
                <a:solidFill>
                  <a:srgbClr val="000000"/>
                </a:solidFill>
                <a:effectLst/>
                <a:uLnTx/>
                <a:uFillTx/>
                <a:latin typeface="Calibri" panose="020F0502020204030204"/>
                <a:ea typeface="+mn-ea"/>
                <a:cs typeface="Arial" panose="020B0604020202020204" pitchFamily="34" charset="0"/>
              </a:rPr>
              <a:t> در ساعت انفوزیون داخل وریدی مداوم (تقریبا دوز آغازین 1000 واحد در ساعت )</a:t>
            </a:r>
          </a:p>
          <a:p>
            <a:pPr marL="285750" marR="0" lvl="0" indent="-285750" algn="r" defTabSz="457200" rtl="1"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fa-IR" sz="2800" b="0" i="0" u="none" strike="noStrike" kern="1200" cap="none" spc="0" normalizeH="0" baseline="0" noProof="0" dirty="0">
                <a:ln>
                  <a:noFill/>
                </a:ln>
                <a:solidFill>
                  <a:srgbClr val="000000"/>
                </a:solidFill>
                <a:effectLst/>
                <a:uLnTx/>
                <a:uFillTx/>
                <a:latin typeface="Calibri" panose="020F0502020204030204"/>
                <a:ea typeface="+mn-ea"/>
                <a:cs typeface="Arial" panose="020B0604020202020204" pitchFamily="34" charset="0"/>
              </a:rPr>
              <a:t>تنظیم با سطح </a:t>
            </a:r>
            <a:r>
              <a:rPr kumimoji="0" lang="en-US" sz="2800" b="0" i="0" u="none" strike="noStrike" kern="1200" cap="none" spc="0" normalizeH="0" baseline="0" noProof="0" dirty="0" err="1">
                <a:ln>
                  <a:noFill/>
                </a:ln>
                <a:solidFill>
                  <a:srgbClr val="000000"/>
                </a:solidFill>
                <a:effectLst/>
                <a:uLnTx/>
                <a:uFillTx/>
                <a:latin typeface="Calibri" panose="020F0502020204030204"/>
                <a:ea typeface="+mn-ea"/>
                <a:cs typeface="+mn-cs"/>
              </a:rPr>
              <a:t>aPTT</a:t>
            </a:r>
            <a:r>
              <a:rPr kumimoji="0" lang="en-US" sz="2800" b="0" i="0" u="none" strike="noStrike" kern="1200" cap="none" spc="0" normalizeH="0" baseline="0" noProof="0" dirty="0">
                <a:ln>
                  <a:noFill/>
                </a:ln>
                <a:solidFill>
                  <a:srgbClr val="000000"/>
                </a:solidFill>
                <a:effectLst/>
                <a:uLnTx/>
                <a:uFillTx/>
                <a:latin typeface="Calibri" panose="020F0502020204030204"/>
                <a:ea typeface="+mn-ea"/>
                <a:cs typeface="+mn-cs"/>
              </a:rPr>
              <a:t> </a:t>
            </a:r>
            <a:r>
              <a:rPr kumimoji="0" lang="fa-IR" sz="2800" b="0" i="0" u="none" strike="noStrike" kern="1200" cap="none" spc="0" normalizeH="0" baseline="0" noProof="0" dirty="0">
                <a:ln>
                  <a:noFill/>
                </a:ln>
                <a:solidFill>
                  <a:srgbClr val="000000"/>
                </a:solidFill>
                <a:effectLst/>
                <a:uLnTx/>
                <a:uFillTx/>
                <a:latin typeface="Calibri" panose="020F0502020204030204"/>
                <a:ea typeface="+mn-ea"/>
                <a:cs typeface="Arial" panose="020B0604020202020204" pitchFamily="34" charset="0"/>
              </a:rPr>
              <a:t> (اندازه گیری هر 6 ساعت تا رسیدن به سطح مطلوب) سپس اندازه گیری یک تا دو بار در روز</a:t>
            </a:r>
          </a:p>
          <a:p>
            <a:pPr marL="285750" marR="0" lvl="0" indent="-285750" algn="r" defTabSz="457200" rtl="1"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fa-IR" sz="2800" b="0" i="0" u="none" strike="noStrike" kern="1200" cap="none" spc="0" normalizeH="0" baseline="0" noProof="0" dirty="0">
                <a:ln>
                  <a:noFill/>
                </a:ln>
                <a:solidFill>
                  <a:srgbClr val="000000"/>
                </a:solidFill>
                <a:effectLst/>
                <a:uLnTx/>
                <a:uFillTx/>
                <a:latin typeface="Calibri" panose="020F0502020204030204"/>
                <a:ea typeface="+mn-ea"/>
                <a:cs typeface="Arial" panose="020B0604020202020204" pitchFamily="34" charset="0"/>
              </a:rPr>
              <a:t> درمان داخل وریدی 5-7 روز ادامه می یابد و بعد به زیر جلدی تبدیل میشود (تجویز</a:t>
            </a:r>
            <a:r>
              <a:rPr kumimoji="0" lang="en-US" sz="2800" b="0" i="0" u="none" strike="noStrike" kern="1200" cap="none" spc="0" normalizeH="0" baseline="0" noProof="0" dirty="0">
                <a:ln>
                  <a:noFill/>
                </a:ln>
                <a:solidFill>
                  <a:srgbClr val="000000"/>
                </a:solidFill>
                <a:effectLst/>
                <a:uLnTx/>
                <a:uFillTx/>
                <a:latin typeface="Calibri" panose="020F0502020204030204"/>
                <a:ea typeface="+mn-ea"/>
                <a:cs typeface="+mn-cs"/>
              </a:rPr>
              <a:t>SC</a:t>
            </a:r>
            <a:r>
              <a:rPr kumimoji="0" lang="fa-IR" sz="2800" b="0" i="0" u="none" strike="noStrike" kern="1200" cap="none" spc="0" normalizeH="0" baseline="0" noProof="0" dirty="0">
                <a:ln>
                  <a:noFill/>
                </a:ln>
                <a:solidFill>
                  <a:srgbClr val="000000"/>
                </a:solidFill>
                <a:effectLst/>
                <a:uLnTx/>
                <a:uFillTx/>
                <a:latin typeface="Calibri" panose="020F0502020204030204"/>
                <a:ea typeface="+mn-ea"/>
                <a:cs typeface="Arial" panose="020B0604020202020204" pitchFamily="34" charset="0"/>
              </a:rPr>
              <a:t> با دوز تعدیل شده هر 12 ساعت یکبار)</a:t>
            </a:r>
          </a:p>
        </p:txBody>
      </p:sp>
    </p:spTree>
    <p:extLst>
      <p:ext uri="{BB962C8B-B14F-4D97-AF65-F5344CB8AC3E}">
        <p14:creationId xmlns:p14="http://schemas.microsoft.com/office/powerpoint/2010/main" val="17583161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6E5E897-FEC5-1016-45F3-556D64B7DE7F}"/>
              </a:ext>
            </a:extLst>
          </p:cNvPr>
          <p:cNvSpPr txBox="1"/>
          <p:nvPr/>
        </p:nvSpPr>
        <p:spPr>
          <a:xfrm>
            <a:off x="975360" y="624116"/>
            <a:ext cx="10281920" cy="4721485"/>
          </a:xfrm>
          <a:prstGeom prst="rect">
            <a:avLst/>
          </a:prstGeom>
          <a:noFill/>
        </p:spPr>
        <p:txBody>
          <a:bodyPr wrap="square">
            <a:spAutoFit/>
          </a:bodyPr>
          <a:lstStyle/>
          <a:p>
            <a:pPr algn="r" rtl="1">
              <a:lnSpc>
                <a:spcPct val="150000"/>
              </a:lnSpc>
            </a:pPr>
            <a:r>
              <a:rPr lang="fa-IR" sz="3600" dirty="0">
                <a:solidFill>
                  <a:srgbClr val="92D050"/>
                </a:solidFill>
              </a:rPr>
              <a:t>تجویز </a:t>
            </a:r>
            <a:r>
              <a:rPr lang="en-US" sz="3600" dirty="0">
                <a:solidFill>
                  <a:srgbClr val="92D050"/>
                </a:solidFill>
              </a:rPr>
              <a:t>SC</a:t>
            </a:r>
            <a:r>
              <a:rPr lang="fa-IR" sz="3600" dirty="0">
                <a:solidFill>
                  <a:srgbClr val="92D050"/>
                </a:solidFill>
              </a:rPr>
              <a:t> </a:t>
            </a:r>
            <a:r>
              <a:rPr lang="fa-IR" sz="2800" dirty="0"/>
              <a:t>با دوز تعدیل شده دو بار در روز(17500 واحد)</a:t>
            </a:r>
          </a:p>
          <a:p>
            <a:pPr algn="r" rtl="1">
              <a:lnSpc>
                <a:spcPct val="150000"/>
              </a:lnSpc>
            </a:pPr>
            <a:endParaRPr lang="fa-IR" sz="2800" dirty="0"/>
          </a:p>
          <a:p>
            <a:pPr marL="457200" indent="-457200" algn="r" rtl="1">
              <a:lnSpc>
                <a:spcPct val="150000"/>
              </a:lnSpc>
              <a:buFont typeface="Arial" panose="020B0604020202020204" pitchFamily="34" charset="0"/>
              <a:buChar char="•"/>
            </a:pPr>
            <a:r>
              <a:rPr lang="fa-IR" sz="2800" dirty="0"/>
              <a:t>تعدیل دوز به نحوی صورت میگیرد که </a:t>
            </a:r>
            <a:r>
              <a:rPr lang="en-US" sz="2800" dirty="0" err="1"/>
              <a:t>aPTT</a:t>
            </a:r>
            <a:r>
              <a:rPr lang="fa-IR" sz="2800" dirty="0"/>
              <a:t> تا 6 ساعت پس از تزریق در محدوده درمانی بماند</a:t>
            </a:r>
          </a:p>
          <a:p>
            <a:pPr marL="457200" indent="-457200" algn="r" rtl="1">
              <a:lnSpc>
                <a:spcPct val="150000"/>
              </a:lnSpc>
              <a:buFont typeface="Arial" panose="020B0604020202020204" pitchFamily="34" charset="0"/>
              <a:buChar char="•"/>
            </a:pPr>
            <a:r>
              <a:rPr lang="fa-IR" sz="2800" dirty="0"/>
              <a:t>اولین اندازه گیری 6 ساعت بعد از دوز دوم</a:t>
            </a:r>
          </a:p>
          <a:p>
            <a:pPr marL="457200" indent="-457200" algn="r" rtl="1">
              <a:lnSpc>
                <a:spcPct val="150000"/>
              </a:lnSpc>
              <a:buFont typeface="Arial" panose="020B0604020202020204" pitchFamily="34" charset="0"/>
              <a:buChar char="•"/>
            </a:pPr>
            <a:r>
              <a:rPr lang="fa-IR" sz="2800" dirty="0"/>
              <a:t>وقتی به سطح مورد نظر رسید یک تا دو بار در روز مجددا چک میشود و سپس هر چند هفته یکبار</a:t>
            </a:r>
          </a:p>
        </p:txBody>
      </p:sp>
    </p:spTree>
    <p:extLst>
      <p:ext uri="{BB962C8B-B14F-4D97-AF65-F5344CB8AC3E}">
        <p14:creationId xmlns:p14="http://schemas.microsoft.com/office/powerpoint/2010/main" val="4811820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78F5C1B-B2AD-4F36-BF6B-F8B63C2D8013}"/>
              </a:ext>
            </a:extLst>
          </p:cNvPr>
          <p:cNvPicPr>
            <a:picLocks noChangeAspect="1"/>
          </p:cNvPicPr>
          <p:nvPr/>
        </p:nvPicPr>
        <p:blipFill rotWithShape="1">
          <a:blip r:embed="rId2"/>
          <a:srcRect l="23083" t="44444" r="23916" b="25778"/>
          <a:stretch/>
        </p:blipFill>
        <p:spPr>
          <a:xfrm>
            <a:off x="-304800" y="2245359"/>
            <a:ext cx="12859981" cy="4064239"/>
          </a:xfrm>
          <a:prstGeom prst="rect">
            <a:avLst/>
          </a:prstGeom>
        </p:spPr>
      </p:pic>
      <p:sp>
        <p:nvSpPr>
          <p:cNvPr id="5" name="TextBox 4">
            <a:extLst>
              <a:ext uri="{FF2B5EF4-FFF2-40B4-BE49-F238E27FC236}">
                <a16:creationId xmlns:a16="http://schemas.microsoft.com/office/drawing/2014/main" id="{9D09924F-53F5-042C-6417-0CBB2FFE4DA6}"/>
              </a:ext>
            </a:extLst>
          </p:cNvPr>
          <p:cNvSpPr txBox="1"/>
          <p:nvPr/>
        </p:nvSpPr>
        <p:spPr>
          <a:xfrm>
            <a:off x="1066800" y="1283454"/>
            <a:ext cx="9387840" cy="523220"/>
          </a:xfrm>
          <a:prstGeom prst="rect">
            <a:avLst/>
          </a:prstGeom>
          <a:noFill/>
        </p:spPr>
        <p:txBody>
          <a:bodyPr wrap="square">
            <a:spAutoFit/>
          </a:bodyPr>
          <a:lstStyle/>
          <a:p>
            <a:r>
              <a:rPr lang="en-US" sz="2800" dirty="0"/>
              <a:t>What is the therapeutic dose of LMWH in pregnancy?</a:t>
            </a:r>
          </a:p>
        </p:txBody>
      </p:sp>
      <p:sp>
        <p:nvSpPr>
          <p:cNvPr id="2" name="TextBox 1">
            <a:extLst>
              <a:ext uri="{FF2B5EF4-FFF2-40B4-BE49-F238E27FC236}">
                <a16:creationId xmlns:a16="http://schemas.microsoft.com/office/drawing/2014/main" id="{C1C1549C-A65D-13FB-2E77-3A6C5420AB3B}"/>
              </a:ext>
            </a:extLst>
          </p:cNvPr>
          <p:cNvSpPr txBox="1"/>
          <p:nvPr/>
        </p:nvSpPr>
        <p:spPr>
          <a:xfrm>
            <a:off x="2357120" y="552380"/>
            <a:ext cx="8300720" cy="584775"/>
          </a:xfrm>
          <a:prstGeom prst="rect">
            <a:avLst/>
          </a:prstGeom>
          <a:noFill/>
        </p:spPr>
        <p:txBody>
          <a:bodyPr wrap="square" rtlCol="0">
            <a:spAutoFit/>
          </a:bodyPr>
          <a:lstStyle/>
          <a:p>
            <a:pPr algn="ctr" rtl="1"/>
            <a:r>
              <a:rPr lang="fa-IR" sz="3200" dirty="0">
                <a:solidFill>
                  <a:srgbClr val="FF0000"/>
                </a:solidFill>
              </a:rPr>
              <a:t>درمان با هپارین دارای وزن مولکولی کم(</a:t>
            </a:r>
            <a:r>
              <a:rPr lang="en-US" sz="3200" dirty="0">
                <a:solidFill>
                  <a:srgbClr val="FF0000"/>
                </a:solidFill>
              </a:rPr>
              <a:t>LMWH</a:t>
            </a:r>
            <a:r>
              <a:rPr lang="fa-IR" sz="3200" dirty="0">
                <a:solidFill>
                  <a:srgbClr val="FF0000"/>
                </a:solidFill>
              </a:rPr>
              <a:t>)</a:t>
            </a:r>
            <a:endParaRPr lang="en-US" sz="3200" dirty="0">
              <a:solidFill>
                <a:srgbClr val="FF0000"/>
              </a:solidFill>
            </a:endParaRPr>
          </a:p>
        </p:txBody>
      </p:sp>
    </p:spTree>
    <p:extLst>
      <p:ext uri="{BB962C8B-B14F-4D97-AF65-F5344CB8AC3E}">
        <p14:creationId xmlns:p14="http://schemas.microsoft.com/office/powerpoint/2010/main" val="41693340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CDDFA06-7B16-BF9E-F5F0-1FE81F457A7C}"/>
              </a:ext>
            </a:extLst>
          </p:cNvPr>
          <p:cNvSpPr txBox="1"/>
          <p:nvPr/>
        </p:nvSpPr>
        <p:spPr>
          <a:xfrm>
            <a:off x="777240" y="375920"/>
            <a:ext cx="10637520" cy="5193409"/>
          </a:xfrm>
          <a:prstGeom prst="rect">
            <a:avLst/>
          </a:prstGeom>
          <a:noFill/>
        </p:spPr>
        <p:txBody>
          <a:bodyPr wrap="square" rtlCol="0">
            <a:spAutoFit/>
          </a:bodyPr>
          <a:lstStyle/>
          <a:p>
            <a:pPr marL="457200" indent="-457200" algn="r" rtl="1">
              <a:lnSpc>
                <a:spcPct val="150000"/>
              </a:lnSpc>
              <a:buFont typeface="Arial" panose="020B0604020202020204" pitchFamily="34" charset="0"/>
              <a:buChar char="•"/>
            </a:pPr>
            <a:r>
              <a:rPr lang="fa-IR" sz="2800" dirty="0"/>
              <a:t> </a:t>
            </a:r>
            <a:r>
              <a:rPr lang="en-US" sz="2800" dirty="0"/>
              <a:t>LMWH</a:t>
            </a:r>
            <a:r>
              <a:rPr lang="fa-IR" sz="2800" dirty="0"/>
              <a:t> در مقایسه با </a:t>
            </a:r>
            <a:r>
              <a:rPr lang="en-US" sz="2800" dirty="0"/>
              <a:t>UFH</a:t>
            </a:r>
            <a:r>
              <a:rPr lang="fa-IR" sz="2800" dirty="0"/>
              <a:t> کارایی بیشتری در کاستن اندازه ترومبوز دارد </a:t>
            </a:r>
          </a:p>
          <a:p>
            <a:pPr marL="457200" indent="-457200" algn="r" rtl="1">
              <a:lnSpc>
                <a:spcPct val="150000"/>
              </a:lnSpc>
              <a:buFont typeface="Arial" panose="020B0604020202020204" pitchFamily="34" charset="0"/>
              <a:buChar char="•"/>
            </a:pPr>
            <a:r>
              <a:rPr lang="fa-IR" sz="2800" dirty="0"/>
              <a:t>پایش میزان هپارین با سطح آنتی فاکتور 10 فعال است </a:t>
            </a:r>
          </a:p>
          <a:p>
            <a:pPr marL="457200" indent="-457200" algn="r" rtl="1">
              <a:lnSpc>
                <a:spcPct val="150000"/>
              </a:lnSpc>
              <a:buFont typeface="Arial" panose="020B0604020202020204" pitchFamily="34" charset="0"/>
              <a:buChar char="•"/>
            </a:pPr>
            <a:r>
              <a:rPr lang="fa-IR" sz="2800" dirty="0"/>
              <a:t>اندازه گیری 4 ساعت بعد از دوز سوم یا چهارم و سپس تعدیل دوز بر اساس سطح آنتی فاکتور 10 است. و سپس اندازه گیری بعد از دوز سوم (اما در مورد ضرورت انجام آن مورد تردید است)</a:t>
            </a:r>
          </a:p>
          <a:p>
            <a:pPr marL="457200" indent="-457200" algn="r" rtl="1">
              <a:lnSpc>
                <a:spcPct val="150000"/>
              </a:lnSpc>
              <a:buFont typeface="Arial" panose="020B0604020202020204" pitchFamily="34" charset="0"/>
              <a:buChar char="•"/>
            </a:pPr>
            <a:r>
              <a:rPr lang="fa-IR" sz="2800" dirty="0"/>
              <a:t>در صورت رسیدن به دوز مناسب اندازه گیری هر 1 تا 3 ماه یکبار</a:t>
            </a:r>
          </a:p>
          <a:p>
            <a:pPr marL="457200" indent="-457200" algn="r" rtl="1">
              <a:lnSpc>
                <a:spcPct val="150000"/>
              </a:lnSpc>
              <a:buFont typeface="Arial" panose="020B0604020202020204" pitchFamily="34" charset="0"/>
              <a:buChar char="•"/>
            </a:pPr>
            <a:r>
              <a:rPr lang="fa-IR" sz="2800" dirty="0"/>
              <a:t>کلیرانس هپارین با افزایش سن حاملگی افزایش مییابد و نیاز به افزایش دوز دارو است</a:t>
            </a:r>
          </a:p>
          <a:p>
            <a:pPr marL="457200" indent="-457200" algn="r" rtl="1">
              <a:lnSpc>
                <a:spcPct val="150000"/>
              </a:lnSpc>
              <a:buFont typeface="Arial" panose="020B0604020202020204" pitchFamily="34" charset="0"/>
              <a:buChar char="•"/>
            </a:pPr>
            <a:r>
              <a:rPr lang="fa-IR" sz="2800" dirty="0"/>
              <a:t>تراتوژنیسیته ناشی از این داروها وجود ندارد</a:t>
            </a:r>
            <a:endParaRPr lang="en-US" sz="2800" dirty="0"/>
          </a:p>
        </p:txBody>
      </p:sp>
    </p:spTree>
    <p:extLst>
      <p:ext uri="{BB962C8B-B14F-4D97-AF65-F5344CB8AC3E}">
        <p14:creationId xmlns:p14="http://schemas.microsoft.com/office/powerpoint/2010/main" val="26800478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3B1C2E-31BF-D871-2E71-D971E2970409}"/>
              </a:ext>
            </a:extLst>
          </p:cNvPr>
          <p:cNvSpPr txBox="1"/>
          <p:nvPr/>
        </p:nvSpPr>
        <p:spPr>
          <a:xfrm>
            <a:off x="3154680" y="426720"/>
            <a:ext cx="5882640" cy="584775"/>
          </a:xfrm>
          <a:prstGeom prst="rect">
            <a:avLst/>
          </a:prstGeom>
          <a:noFill/>
        </p:spPr>
        <p:txBody>
          <a:bodyPr wrap="square" rtlCol="0">
            <a:spAutoFit/>
          </a:bodyPr>
          <a:lstStyle/>
          <a:p>
            <a:pPr algn="ctr"/>
            <a:r>
              <a:rPr lang="en-US" sz="3200" dirty="0">
                <a:solidFill>
                  <a:srgbClr val="FF0000"/>
                </a:solidFill>
              </a:rPr>
              <a:t>Labor and delivery</a:t>
            </a:r>
          </a:p>
        </p:txBody>
      </p:sp>
      <p:sp>
        <p:nvSpPr>
          <p:cNvPr id="3" name="TextBox 2">
            <a:extLst>
              <a:ext uri="{FF2B5EF4-FFF2-40B4-BE49-F238E27FC236}">
                <a16:creationId xmlns:a16="http://schemas.microsoft.com/office/drawing/2014/main" id="{508E93B4-704C-61CC-9789-093EF509914C}"/>
              </a:ext>
            </a:extLst>
          </p:cNvPr>
          <p:cNvSpPr txBox="1"/>
          <p:nvPr/>
        </p:nvSpPr>
        <p:spPr>
          <a:xfrm>
            <a:off x="71120" y="1011495"/>
            <a:ext cx="11673840" cy="5193409"/>
          </a:xfrm>
          <a:prstGeom prst="rect">
            <a:avLst/>
          </a:prstGeom>
          <a:noFill/>
        </p:spPr>
        <p:txBody>
          <a:bodyPr wrap="square" rtlCol="0">
            <a:spAutoFit/>
          </a:bodyPr>
          <a:lstStyle/>
          <a:p>
            <a:pPr algn="r" rtl="1">
              <a:lnSpc>
                <a:spcPct val="150000"/>
              </a:lnSpc>
            </a:pPr>
            <a:r>
              <a:rPr lang="fa-IR" sz="2800" dirty="0"/>
              <a:t>درمان با </a:t>
            </a:r>
            <a:r>
              <a:rPr lang="en-US" sz="2800" dirty="0"/>
              <a:t>LMWH</a:t>
            </a:r>
            <a:r>
              <a:rPr lang="fa-IR" sz="2800" dirty="0"/>
              <a:t> حداقل 24 ساعت قبل زایمان باید قطع شود و به هپارین </a:t>
            </a:r>
            <a:r>
              <a:rPr lang="en-US" sz="2800" dirty="0"/>
              <a:t>IV</a:t>
            </a:r>
            <a:r>
              <a:rPr lang="fa-IR" sz="2800" dirty="0"/>
              <a:t> تا 4 تا 6 ساعت قبل زایمان تبدیل شود</a:t>
            </a:r>
            <a:endParaRPr lang="en-US" sz="2800" dirty="0"/>
          </a:p>
          <a:p>
            <a:pPr algn="r" rtl="1">
              <a:lnSpc>
                <a:spcPct val="150000"/>
              </a:lnSpc>
            </a:pPr>
            <a:r>
              <a:rPr kumimoji="0" lang="ar-SA" altLang="en-US" sz="2800" b="0" i="0" u="none" strike="noStrike" cap="none" normalizeH="0" baseline="0" dirty="0">
                <a:ln>
                  <a:noFill/>
                </a:ln>
                <a:solidFill>
                  <a:srgbClr val="202124"/>
                </a:solidFill>
                <a:effectLst/>
                <a:latin typeface="inherit"/>
                <a:cs typeface="Arial" panose="020B0604020202020204" pitchFamily="34" charset="0"/>
              </a:rPr>
              <a:t>در صورت شروع غیرمنتظره زایمان، علیرغم ضد انعقاد کامل نیز ممکن است زایمان انجام شود. بسیاری از بیمارانی که در حالی که ضد انعقاد هستند زایمان می کنند خونریزی داخل زایمان بیش از حد </a:t>
            </a:r>
            <a:r>
              <a:rPr kumimoji="0" lang="fa-IR" altLang="en-US" sz="2800" b="0" i="0" u="none" strike="noStrike" cap="none" normalizeH="0" baseline="0" dirty="0">
                <a:ln>
                  <a:noFill/>
                </a:ln>
                <a:solidFill>
                  <a:srgbClr val="202124"/>
                </a:solidFill>
                <a:effectLst/>
                <a:latin typeface="inherit"/>
                <a:cs typeface="Arial" panose="020B0604020202020204" pitchFamily="34" charset="0"/>
              </a:rPr>
              <a:t>ن</a:t>
            </a:r>
            <a:r>
              <a:rPr kumimoji="0" lang="ar-SA" altLang="en-US" sz="2800" b="0" i="0" u="none" strike="noStrike" cap="none" normalizeH="0" baseline="0" dirty="0">
                <a:ln>
                  <a:noFill/>
                </a:ln>
                <a:solidFill>
                  <a:srgbClr val="202124"/>
                </a:solidFill>
                <a:effectLst/>
                <a:latin typeface="inherit"/>
                <a:cs typeface="Arial" panose="020B0604020202020204" pitchFamily="34" charset="0"/>
              </a:rPr>
              <a:t>دارند</a:t>
            </a:r>
            <a:endParaRPr kumimoji="0" lang="en-US" altLang="en-US" sz="2800" b="0" i="0" u="none" strike="noStrike" cap="none" normalizeH="0" baseline="0" dirty="0">
              <a:ln>
                <a:noFill/>
              </a:ln>
              <a:solidFill>
                <a:srgbClr val="202124"/>
              </a:solidFill>
              <a:effectLst/>
              <a:latin typeface="inherit"/>
              <a:cs typeface="Arial" panose="020B0604020202020204" pitchFamily="34" charset="0"/>
            </a:endParaRPr>
          </a:p>
          <a:p>
            <a:pPr algn="r" rtl="1">
              <a:lnSpc>
                <a:spcPct val="150000"/>
              </a:lnSpc>
            </a:pPr>
            <a:r>
              <a:rPr kumimoji="0" lang="ar-SA" altLang="en-US" sz="2800" b="0" i="0" u="none" strike="noStrike" cap="none" normalizeH="0" baseline="0" dirty="0">
                <a:ln>
                  <a:noFill/>
                </a:ln>
                <a:solidFill>
                  <a:srgbClr val="202124"/>
                </a:solidFill>
                <a:effectLst/>
                <a:latin typeface="inherit"/>
                <a:cs typeface="Arial" panose="020B0604020202020204" pitchFamily="34" charset="0"/>
              </a:rPr>
              <a:t>در مواردی که زایمان زودرس پیش بینی می شود (به عنوان مثال، سه قلو، پارگی زودرس غشاء، اتساع قابل توجه دهانه رحم، پره اکلامپسی، محدودیت رشد)، قطع</a:t>
            </a:r>
            <a:r>
              <a:rPr kumimoji="0" lang="en-US" altLang="en-US" sz="2800" b="0" i="0" u="none" strike="noStrike" cap="none" normalizeH="0" baseline="0" dirty="0">
                <a:ln>
                  <a:noFill/>
                </a:ln>
                <a:solidFill>
                  <a:srgbClr val="202124"/>
                </a:solidFill>
                <a:effectLst/>
                <a:latin typeface="inherit"/>
                <a:cs typeface="Arial" panose="020B0604020202020204" pitchFamily="34" charset="0"/>
              </a:rPr>
              <a:t> LMWH </a:t>
            </a:r>
            <a:r>
              <a:rPr kumimoji="0" lang="ar-SA" altLang="en-US" sz="2800" b="0" i="0" u="none" strike="noStrike" cap="none" normalizeH="0" baseline="0" dirty="0">
                <a:ln>
                  <a:noFill/>
                </a:ln>
                <a:solidFill>
                  <a:srgbClr val="202124"/>
                </a:solidFill>
                <a:effectLst/>
                <a:latin typeface="inherit"/>
                <a:cs typeface="Arial" panose="020B0604020202020204" pitchFamily="34" charset="0"/>
              </a:rPr>
              <a:t>زیر جلدی یا</a:t>
            </a:r>
            <a:r>
              <a:rPr kumimoji="0" lang="en-US" altLang="en-US" sz="2800" b="0" i="0" u="none" strike="noStrike" cap="none" normalizeH="0" baseline="0" dirty="0">
                <a:ln>
                  <a:noFill/>
                </a:ln>
                <a:solidFill>
                  <a:srgbClr val="202124"/>
                </a:solidFill>
                <a:effectLst/>
                <a:latin typeface="inherit"/>
                <a:cs typeface="Arial" panose="020B0604020202020204" pitchFamily="34" charset="0"/>
              </a:rPr>
              <a:t> UFH </a:t>
            </a:r>
            <a:r>
              <a:rPr kumimoji="0" lang="fa-IR" altLang="en-US" sz="2800" b="0" i="0" u="none" strike="noStrike" cap="none" normalizeH="0" baseline="0" dirty="0">
                <a:ln>
                  <a:noFill/>
                </a:ln>
                <a:solidFill>
                  <a:srgbClr val="202124"/>
                </a:solidFill>
                <a:effectLst/>
                <a:latin typeface="inherit"/>
                <a:cs typeface="Arial" panose="020B0604020202020204" pitchFamily="34" charset="0"/>
              </a:rPr>
              <a:t> </a:t>
            </a:r>
            <a:r>
              <a:rPr kumimoji="0" lang="ar-SA" altLang="en-US" sz="2800" b="0" i="0" u="none" strike="noStrike" cap="none" normalizeH="0" baseline="0" dirty="0">
                <a:ln>
                  <a:noFill/>
                </a:ln>
                <a:solidFill>
                  <a:srgbClr val="202124"/>
                </a:solidFill>
                <a:effectLst/>
                <a:latin typeface="inherit"/>
                <a:cs typeface="Arial" panose="020B0604020202020204" pitchFamily="34" charset="0"/>
              </a:rPr>
              <a:t>زیر جلدی در هفته 36 بارداری معمول است. سپس</a:t>
            </a:r>
            <a:r>
              <a:rPr kumimoji="0" lang="en-US" altLang="en-US" sz="2800" b="0" i="0" u="none" strike="noStrike" cap="none" normalizeH="0" baseline="0" dirty="0">
                <a:ln>
                  <a:noFill/>
                </a:ln>
                <a:solidFill>
                  <a:srgbClr val="202124"/>
                </a:solidFill>
                <a:effectLst/>
                <a:latin typeface="inherit"/>
                <a:cs typeface="Arial" panose="020B0604020202020204" pitchFamily="34" charset="0"/>
              </a:rPr>
              <a:t> </a:t>
            </a:r>
            <a:r>
              <a:rPr kumimoji="0" lang="fa-IR" altLang="en-US" sz="2800" b="0" i="0" u="none" strike="noStrike" cap="none" normalizeH="0" baseline="0" dirty="0">
                <a:ln>
                  <a:noFill/>
                </a:ln>
                <a:solidFill>
                  <a:srgbClr val="202124"/>
                </a:solidFill>
                <a:effectLst/>
                <a:latin typeface="inherit"/>
                <a:cs typeface="Arial" panose="020B0604020202020204" pitchFamily="34" charset="0"/>
              </a:rPr>
              <a:t>بجای آن </a:t>
            </a:r>
            <a:r>
              <a:rPr kumimoji="0" lang="ar-SA" altLang="en-US" sz="2800" b="0" i="0" u="none" strike="noStrike" cap="none" normalizeH="0" baseline="0" dirty="0">
                <a:ln>
                  <a:noFill/>
                </a:ln>
                <a:solidFill>
                  <a:srgbClr val="202124"/>
                </a:solidFill>
                <a:effectLst/>
                <a:latin typeface="inherit"/>
                <a:cs typeface="Arial" panose="020B0604020202020204" pitchFamily="34" charset="0"/>
              </a:rPr>
              <a:t>از</a:t>
            </a:r>
            <a:r>
              <a:rPr kumimoji="0" lang="en-US" altLang="en-US" sz="2800" b="0" i="0" u="none" strike="noStrike" cap="none" normalizeH="0" baseline="0" dirty="0">
                <a:ln>
                  <a:noFill/>
                </a:ln>
                <a:solidFill>
                  <a:srgbClr val="202124"/>
                </a:solidFill>
                <a:effectLst/>
                <a:latin typeface="inherit"/>
                <a:cs typeface="Arial" panose="020B0604020202020204" pitchFamily="34" charset="0"/>
              </a:rPr>
              <a:t> IV UFH </a:t>
            </a:r>
            <a:r>
              <a:rPr kumimoji="0" lang="ar-SA" altLang="en-US" sz="2800" b="0" i="0" u="none" strike="noStrike" cap="none" normalizeH="0" baseline="0" dirty="0">
                <a:ln>
                  <a:noFill/>
                </a:ln>
                <a:solidFill>
                  <a:srgbClr val="202124"/>
                </a:solidFill>
                <a:effectLst/>
                <a:latin typeface="inherit"/>
                <a:cs typeface="Arial" panose="020B0604020202020204" pitchFamily="34" charset="0"/>
              </a:rPr>
              <a:t>استفاده می شود</a:t>
            </a:r>
            <a:endParaRPr lang="en-US" sz="2800" dirty="0"/>
          </a:p>
        </p:txBody>
      </p:sp>
    </p:spTree>
    <p:extLst>
      <p:ext uri="{BB962C8B-B14F-4D97-AF65-F5344CB8AC3E}">
        <p14:creationId xmlns:p14="http://schemas.microsoft.com/office/powerpoint/2010/main" val="17818222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9B33C89-CE97-7955-F865-E3A1ADAEDF21}"/>
              </a:ext>
            </a:extLst>
          </p:cNvPr>
          <p:cNvSpPr txBox="1"/>
          <p:nvPr/>
        </p:nvSpPr>
        <p:spPr>
          <a:xfrm>
            <a:off x="3220720" y="358894"/>
            <a:ext cx="6096000" cy="584775"/>
          </a:xfrm>
          <a:prstGeom prst="rect">
            <a:avLst/>
          </a:prstGeom>
          <a:noFill/>
        </p:spPr>
        <p:txBody>
          <a:bodyPr wrap="square">
            <a:spAutoFit/>
          </a:bodyPr>
          <a:lstStyle/>
          <a:p>
            <a:pPr algn="ctr"/>
            <a:r>
              <a:rPr lang="en-US" sz="3200" dirty="0">
                <a:solidFill>
                  <a:srgbClr val="FF0000"/>
                </a:solidFill>
              </a:rPr>
              <a:t>After</a:t>
            </a:r>
            <a:r>
              <a:rPr lang="en-US" dirty="0"/>
              <a:t> </a:t>
            </a:r>
            <a:r>
              <a:rPr lang="en-US" sz="3200" dirty="0">
                <a:solidFill>
                  <a:srgbClr val="FF0000"/>
                </a:solidFill>
              </a:rPr>
              <a:t>delivery</a:t>
            </a:r>
          </a:p>
        </p:txBody>
      </p:sp>
      <p:sp>
        <p:nvSpPr>
          <p:cNvPr id="6" name="TextBox 5">
            <a:extLst>
              <a:ext uri="{FF2B5EF4-FFF2-40B4-BE49-F238E27FC236}">
                <a16:creationId xmlns:a16="http://schemas.microsoft.com/office/drawing/2014/main" id="{6D03358E-2E9C-F9C3-FF1D-98DD58484EA1}"/>
              </a:ext>
            </a:extLst>
          </p:cNvPr>
          <p:cNvSpPr txBox="1"/>
          <p:nvPr/>
        </p:nvSpPr>
        <p:spPr>
          <a:xfrm>
            <a:off x="640080" y="1085334"/>
            <a:ext cx="11074401" cy="5193409"/>
          </a:xfrm>
          <a:prstGeom prst="rect">
            <a:avLst/>
          </a:prstGeom>
          <a:noFill/>
        </p:spPr>
        <p:txBody>
          <a:bodyPr wrap="square">
            <a:spAutoFit/>
          </a:bodyPr>
          <a:lstStyle/>
          <a:p>
            <a:pPr algn="r" rtl="1">
              <a:lnSpc>
                <a:spcPct val="150000"/>
              </a:lnSpc>
            </a:pPr>
            <a:r>
              <a:rPr kumimoji="0" lang="ar-SA" altLang="en-US" sz="2800" b="0" i="0" u="none" strike="noStrike" cap="none" normalizeH="0" baseline="0" dirty="0">
                <a:ln>
                  <a:noFill/>
                </a:ln>
                <a:solidFill>
                  <a:srgbClr val="202124"/>
                </a:solidFill>
                <a:effectLst/>
                <a:latin typeface="inherit"/>
                <a:cs typeface="Arial" panose="020B0604020202020204" pitchFamily="34" charset="0"/>
              </a:rPr>
              <a:t>یک رژیم هپارین</a:t>
            </a:r>
            <a:r>
              <a:rPr kumimoji="0" lang="fa-IR" altLang="en-US" sz="2800" b="0" i="0" u="none" strike="noStrike" cap="none" normalizeH="0" baseline="0" dirty="0">
                <a:ln>
                  <a:noFill/>
                </a:ln>
                <a:solidFill>
                  <a:srgbClr val="202124"/>
                </a:solidFill>
                <a:effectLst/>
                <a:latin typeface="inherit"/>
                <a:cs typeface="Arial" panose="020B0604020202020204" pitchFamily="34" charset="0"/>
              </a:rPr>
              <a:t>(</a:t>
            </a:r>
            <a:r>
              <a:rPr lang="en-US" sz="2800" dirty="0"/>
              <a:t>(subcutaneous LMWH, IV UFH, or subcutaneous UFH</a:t>
            </a:r>
            <a:r>
              <a:rPr kumimoji="0" lang="fa-IR" altLang="en-US" sz="2800" b="0" i="0" u="none" strike="noStrike" cap="none" normalizeH="0" baseline="0" dirty="0">
                <a:ln>
                  <a:noFill/>
                </a:ln>
                <a:solidFill>
                  <a:srgbClr val="202124"/>
                </a:solidFill>
                <a:effectLst/>
                <a:latin typeface="inherit"/>
                <a:cs typeface="Arial" panose="020B0604020202020204" pitchFamily="34" charset="0"/>
              </a:rPr>
              <a:t>)</a:t>
            </a:r>
            <a:r>
              <a:rPr kumimoji="0" lang="en-US" altLang="en-US" sz="2800" b="0" i="0" u="none" strike="noStrike" cap="none" normalizeH="0" baseline="0" dirty="0">
                <a:ln>
                  <a:noFill/>
                </a:ln>
                <a:solidFill>
                  <a:srgbClr val="202124"/>
                </a:solidFill>
                <a:effectLst/>
                <a:latin typeface="inherit"/>
                <a:cs typeface="Arial" panose="020B0604020202020204" pitchFamily="34" charset="0"/>
              </a:rPr>
              <a:t> </a:t>
            </a:r>
            <a:r>
              <a:rPr kumimoji="0" lang="ar-SA" altLang="en-US" sz="2800" b="0" i="0" u="none" strike="noStrike" cap="none" normalizeH="0" baseline="0" dirty="0">
                <a:ln>
                  <a:noFill/>
                </a:ln>
                <a:solidFill>
                  <a:srgbClr val="202124"/>
                </a:solidFill>
                <a:effectLst/>
                <a:latin typeface="inherit"/>
                <a:cs typeface="Arial" panose="020B0604020202020204" pitchFamily="34" charset="0"/>
              </a:rPr>
              <a:t>باید 12 ساعت پس از سزارین یا </a:t>
            </a:r>
            <a:r>
              <a:rPr kumimoji="0" lang="fa-IR" altLang="en-US" sz="2800" b="0" i="0" u="none" strike="noStrike" cap="none" normalizeH="0" baseline="0" dirty="0">
                <a:ln>
                  <a:noFill/>
                </a:ln>
                <a:solidFill>
                  <a:srgbClr val="202124"/>
                </a:solidFill>
                <a:effectLst/>
                <a:latin typeface="inherit"/>
                <a:cs typeface="Arial" panose="020B0604020202020204" pitchFamily="34" charset="0"/>
              </a:rPr>
              <a:t>6</a:t>
            </a:r>
            <a:r>
              <a:rPr kumimoji="0" lang="ar-SA" altLang="en-US" sz="2800" b="0" i="0" u="none" strike="noStrike" cap="none" normalizeH="0" baseline="0" dirty="0">
                <a:ln>
                  <a:noFill/>
                </a:ln>
                <a:solidFill>
                  <a:srgbClr val="202124"/>
                </a:solidFill>
                <a:effectLst/>
                <a:latin typeface="inherit"/>
                <a:cs typeface="Arial" panose="020B0604020202020204" pitchFamily="34" charset="0"/>
              </a:rPr>
              <a:t> ساعت پس از زایمان طبیعی مجددا شروع شود با فرض اینکه خونریزی قابل توجهی رخ نداده باشد</a:t>
            </a:r>
            <a:r>
              <a:rPr kumimoji="0" lang="fa-IR" altLang="en-US" sz="2800" b="0" i="0" u="none" strike="noStrike" cap="none" normalizeH="0" baseline="0" dirty="0">
                <a:ln>
                  <a:noFill/>
                </a:ln>
                <a:solidFill>
                  <a:srgbClr val="202124"/>
                </a:solidFill>
                <a:effectLst/>
                <a:latin typeface="inherit"/>
                <a:cs typeface="Arial" panose="020B0604020202020204" pitchFamily="34" charset="0"/>
              </a:rPr>
              <a:t>.</a:t>
            </a:r>
          </a:p>
          <a:p>
            <a:pPr algn="r" rtl="1">
              <a:lnSpc>
                <a:spcPct val="150000"/>
              </a:lnSpc>
            </a:pPr>
            <a:r>
              <a:rPr kumimoji="0" lang="ar-SA" altLang="en-US" sz="2800" b="0" i="0" u="none" strike="noStrike" cap="none" normalizeH="0" baseline="0" dirty="0">
                <a:ln>
                  <a:noFill/>
                </a:ln>
                <a:solidFill>
                  <a:srgbClr val="202124"/>
                </a:solidFill>
                <a:effectLst/>
                <a:latin typeface="inherit"/>
                <a:cs typeface="Arial" panose="020B0604020202020204" pitchFamily="34" charset="0"/>
              </a:rPr>
              <a:t>گزینه هایی برای درمان طولانی مدت ضد انعقاد شامل</a:t>
            </a:r>
            <a:r>
              <a:rPr kumimoji="0" lang="fa-IR" altLang="en-US" sz="2800" b="0" i="0" u="none" strike="noStrike" cap="none" normalizeH="0" baseline="0" dirty="0">
                <a:ln>
                  <a:noFill/>
                </a:ln>
                <a:solidFill>
                  <a:srgbClr val="202124"/>
                </a:solidFill>
                <a:effectLst/>
                <a:latin typeface="inherit"/>
                <a:cs typeface="Arial" panose="020B0604020202020204" pitchFamily="34" charset="0"/>
              </a:rPr>
              <a:t>(</a:t>
            </a:r>
            <a:r>
              <a:rPr lang="en-US" sz="2800" dirty="0"/>
              <a:t>subcutaneous LMWH, subcutaneous UFH, or an oral vitamin K antagonist</a:t>
            </a:r>
            <a:r>
              <a:rPr kumimoji="0" lang="fa-IR" altLang="en-US" sz="2800" b="0" i="0" u="none" strike="noStrike" cap="none" normalizeH="0" baseline="0" dirty="0">
                <a:ln>
                  <a:noFill/>
                </a:ln>
                <a:solidFill>
                  <a:srgbClr val="202124"/>
                </a:solidFill>
                <a:effectLst/>
                <a:latin typeface="inherit"/>
                <a:cs typeface="Arial" panose="020B0604020202020204" pitchFamily="34" charset="0"/>
              </a:rPr>
              <a:t>) هستند.</a:t>
            </a:r>
            <a:r>
              <a:rPr kumimoji="0" lang="ar-SA" altLang="en-US" sz="2800" b="0" i="0" u="none" strike="noStrike" cap="none" normalizeH="0" baseline="0" dirty="0">
                <a:ln>
                  <a:noFill/>
                </a:ln>
                <a:solidFill>
                  <a:srgbClr val="202124"/>
                </a:solidFill>
                <a:effectLst/>
                <a:latin typeface="inherit"/>
                <a:cs typeface="Arial" panose="020B0604020202020204" pitchFamily="34" charset="0"/>
              </a:rPr>
              <a:t> اگر وارفارین درمانی انتخاب شود، بیمار باید</a:t>
            </a:r>
            <a:r>
              <a:rPr kumimoji="0" lang="fa-IR" altLang="en-US" sz="2800" b="0" i="0" u="none" strike="noStrike" cap="none" normalizeH="0" baseline="0" dirty="0">
                <a:ln>
                  <a:noFill/>
                </a:ln>
                <a:solidFill>
                  <a:srgbClr val="202124"/>
                </a:solidFill>
                <a:effectLst/>
                <a:latin typeface="inherit"/>
                <a:cs typeface="Arial" panose="020B0604020202020204" pitchFamily="34" charset="0"/>
              </a:rPr>
              <a:t> هم</a:t>
            </a:r>
            <a:r>
              <a:rPr kumimoji="0" lang="ar-SA" altLang="en-US" sz="2800" b="0" i="0" u="none" strike="noStrike" cap="none" normalizeH="0" baseline="0" dirty="0">
                <a:ln>
                  <a:noFill/>
                </a:ln>
                <a:solidFill>
                  <a:srgbClr val="202124"/>
                </a:solidFill>
                <a:effectLst/>
                <a:latin typeface="inherit"/>
                <a:cs typeface="Arial" panose="020B0604020202020204" pitchFamily="34" charset="0"/>
              </a:rPr>
              <a:t> وارفارین و </a:t>
            </a:r>
            <a:r>
              <a:rPr kumimoji="0" lang="fa-IR" altLang="en-US" sz="2800" b="0" i="0" u="none" strike="noStrike" cap="none" normalizeH="0" baseline="0" dirty="0">
                <a:ln>
                  <a:noFill/>
                </a:ln>
                <a:solidFill>
                  <a:srgbClr val="202124"/>
                </a:solidFill>
                <a:effectLst/>
                <a:latin typeface="inherit"/>
                <a:cs typeface="Arial" panose="020B0604020202020204" pitchFamily="34" charset="0"/>
              </a:rPr>
              <a:t>هم </a:t>
            </a:r>
            <a:r>
              <a:rPr kumimoji="0" lang="ar-SA" altLang="en-US" sz="2800" b="0" i="0" u="none" strike="noStrike" cap="none" normalizeH="0" baseline="0" dirty="0">
                <a:ln>
                  <a:noFill/>
                </a:ln>
                <a:solidFill>
                  <a:srgbClr val="202124"/>
                </a:solidFill>
                <a:effectLst/>
                <a:latin typeface="inherit"/>
                <a:cs typeface="Arial" panose="020B0604020202020204" pitchFamily="34" charset="0"/>
              </a:rPr>
              <a:t>هپارین ر</a:t>
            </a:r>
            <a:r>
              <a:rPr lang="fa-IR" altLang="en-US" sz="2800" dirty="0">
                <a:solidFill>
                  <a:srgbClr val="202124"/>
                </a:solidFill>
                <a:latin typeface="inherit"/>
                <a:cs typeface="Arial" panose="020B0604020202020204" pitchFamily="34" charset="0"/>
              </a:rPr>
              <a:t>ا</a:t>
            </a:r>
            <a:r>
              <a:rPr kumimoji="0" lang="ar-SA" altLang="en-US" sz="2800" b="0" i="0" u="none" strike="noStrike" cap="none" normalizeH="0" baseline="0" dirty="0">
                <a:ln>
                  <a:noFill/>
                </a:ln>
                <a:solidFill>
                  <a:srgbClr val="202124"/>
                </a:solidFill>
                <a:effectLst/>
                <a:latin typeface="inherit"/>
                <a:cs typeface="Arial" panose="020B0604020202020204" pitchFamily="34" charset="0"/>
              </a:rPr>
              <a:t> حداقل به مدت پنج روز دریافت کند</a:t>
            </a:r>
            <a:r>
              <a:rPr kumimoji="0" lang="fa-IR" altLang="en-US" sz="2800" b="0" i="0" u="none" strike="noStrike" cap="none" normalizeH="0" baseline="0" dirty="0">
                <a:ln>
                  <a:noFill/>
                </a:ln>
                <a:solidFill>
                  <a:srgbClr val="202124"/>
                </a:solidFill>
                <a:effectLst/>
                <a:latin typeface="inherit"/>
                <a:cs typeface="Arial" panose="020B0604020202020204" pitchFamily="34" charset="0"/>
              </a:rPr>
              <a:t>هپارین نباید تا زمانی که </a:t>
            </a:r>
            <a:r>
              <a:rPr kumimoji="0" lang="en-US" altLang="en-US" sz="2800" b="0" i="0" u="none" strike="noStrike" cap="none" normalizeH="0" baseline="0" dirty="0">
                <a:ln>
                  <a:noFill/>
                </a:ln>
                <a:solidFill>
                  <a:srgbClr val="202124"/>
                </a:solidFill>
                <a:effectLst/>
                <a:latin typeface="inherit"/>
                <a:cs typeface="Arial" panose="020B0604020202020204" pitchFamily="34" charset="0"/>
              </a:rPr>
              <a:t>INR</a:t>
            </a:r>
            <a:r>
              <a:rPr kumimoji="0" lang="fa-IR" altLang="en-US" sz="2800" b="0" i="0" u="none" strike="noStrike" cap="none" normalizeH="0" baseline="0" dirty="0">
                <a:ln>
                  <a:noFill/>
                </a:ln>
                <a:solidFill>
                  <a:srgbClr val="202124"/>
                </a:solidFill>
                <a:effectLst/>
                <a:latin typeface="inherit"/>
                <a:cs typeface="Arial" panose="020B0604020202020204" pitchFamily="34" charset="0"/>
              </a:rPr>
              <a:t> </a:t>
            </a:r>
            <a:r>
              <a:rPr kumimoji="0" lang="ar-SA" altLang="en-US" sz="2800" b="0" i="0" u="none" strike="noStrike" cap="none" normalizeH="0" baseline="0" dirty="0">
                <a:ln>
                  <a:noFill/>
                </a:ln>
                <a:solidFill>
                  <a:srgbClr val="202124"/>
                </a:solidFill>
                <a:effectLst/>
                <a:latin typeface="inherit"/>
                <a:cs typeface="Arial" panose="020B0604020202020204" pitchFamily="34" charset="0"/>
              </a:rPr>
              <a:t>برای دو روز متوالی در محدوده درمانی (معمولاً 2 تا 3)</a:t>
            </a:r>
            <a:r>
              <a:rPr kumimoji="0" lang="fa-IR" altLang="en-US" sz="2800" b="0" i="0" u="none" strike="noStrike" cap="none" normalizeH="0" baseline="0" dirty="0">
                <a:ln>
                  <a:noFill/>
                </a:ln>
                <a:solidFill>
                  <a:srgbClr val="202124"/>
                </a:solidFill>
                <a:effectLst/>
                <a:latin typeface="inherit"/>
                <a:cs typeface="Arial" panose="020B0604020202020204" pitchFamily="34" charset="0"/>
              </a:rPr>
              <a:t> قطع شود. </a:t>
            </a:r>
          </a:p>
          <a:p>
            <a:pPr algn="r" rtl="1">
              <a:lnSpc>
                <a:spcPct val="150000"/>
              </a:lnSpc>
            </a:pPr>
            <a:r>
              <a:rPr lang="fa-IR" sz="2800" dirty="0">
                <a:solidFill>
                  <a:srgbClr val="202124"/>
                </a:solidFill>
                <a:latin typeface="inherit"/>
                <a:cs typeface="Arial" panose="020B0604020202020204" pitchFamily="34" charset="0"/>
              </a:rPr>
              <a:t>وارفارین در شیردهی کنتراندیکه نیست.</a:t>
            </a:r>
            <a:endParaRPr lang="en-US" sz="2800" dirty="0"/>
          </a:p>
        </p:txBody>
      </p:sp>
    </p:spTree>
    <p:extLst>
      <p:ext uri="{BB962C8B-B14F-4D97-AF65-F5344CB8AC3E}">
        <p14:creationId xmlns:p14="http://schemas.microsoft.com/office/powerpoint/2010/main" val="12823152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C84CB41-4679-7FEB-520E-C874DA279A09}"/>
              </a:ext>
            </a:extLst>
          </p:cNvPr>
          <p:cNvSpPr txBox="1"/>
          <p:nvPr/>
        </p:nvSpPr>
        <p:spPr>
          <a:xfrm>
            <a:off x="3048000" y="1039614"/>
            <a:ext cx="6096000" cy="584775"/>
          </a:xfrm>
          <a:prstGeom prst="rect">
            <a:avLst/>
          </a:prstGeom>
          <a:noFill/>
        </p:spPr>
        <p:txBody>
          <a:bodyPr wrap="square">
            <a:spAutoFit/>
          </a:bodyPr>
          <a:lstStyle/>
          <a:p>
            <a:pPr algn="ctr" rtl="1"/>
            <a:r>
              <a:rPr lang="en-US" sz="3200" dirty="0">
                <a:solidFill>
                  <a:srgbClr val="FF0000"/>
                </a:solidFill>
              </a:rPr>
              <a:t>Length</a:t>
            </a:r>
            <a:r>
              <a:rPr lang="en-US" dirty="0"/>
              <a:t> </a:t>
            </a:r>
            <a:r>
              <a:rPr lang="en-US" sz="3200" dirty="0">
                <a:solidFill>
                  <a:srgbClr val="FF0000"/>
                </a:solidFill>
              </a:rPr>
              <a:t>of</a:t>
            </a:r>
            <a:r>
              <a:rPr lang="en-US" dirty="0"/>
              <a:t> </a:t>
            </a:r>
            <a:r>
              <a:rPr lang="en-US" sz="3200" dirty="0">
                <a:solidFill>
                  <a:srgbClr val="FF0000"/>
                </a:solidFill>
              </a:rPr>
              <a:t>therapy</a:t>
            </a:r>
          </a:p>
        </p:txBody>
      </p:sp>
      <p:sp>
        <p:nvSpPr>
          <p:cNvPr id="6" name="TextBox 5">
            <a:extLst>
              <a:ext uri="{FF2B5EF4-FFF2-40B4-BE49-F238E27FC236}">
                <a16:creationId xmlns:a16="http://schemas.microsoft.com/office/drawing/2014/main" id="{A75C4B51-E8E9-E85F-4C73-F483BCE58452}"/>
              </a:ext>
            </a:extLst>
          </p:cNvPr>
          <p:cNvSpPr txBox="1"/>
          <p:nvPr/>
        </p:nvSpPr>
        <p:spPr>
          <a:xfrm>
            <a:off x="416560" y="2071197"/>
            <a:ext cx="11287760" cy="1315425"/>
          </a:xfrm>
          <a:prstGeom prst="rect">
            <a:avLst/>
          </a:prstGeom>
          <a:noFill/>
        </p:spPr>
        <p:txBody>
          <a:bodyPr wrap="square">
            <a:spAutoFit/>
          </a:bodyPr>
          <a:lstStyle/>
          <a:p>
            <a:pPr algn="r" rtl="1">
              <a:lnSpc>
                <a:spcPct val="150000"/>
              </a:lnSpc>
            </a:pPr>
            <a:r>
              <a:rPr kumimoji="0" lang="ar-SA" altLang="en-US" sz="2800" b="0" i="0" u="none" strike="noStrike" cap="none" normalizeH="0" baseline="0" dirty="0">
                <a:ln>
                  <a:noFill/>
                </a:ln>
                <a:solidFill>
                  <a:srgbClr val="202124"/>
                </a:solidFill>
                <a:effectLst/>
                <a:latin typeface="inherit"/>
                <a:cs typeface="Arial" panose="020B0604020202020204" pitchFamily="34" charset="0"/>
              </a:rPr>
              <a:t>کل مدت درمان ضد انعقاد (بارداری به اضافه دوره پس از زایمان) باید حداقل سه تا شش ماه برای زنانی باشد که تنها عوامل خطر</a:t>
            </a:r>
            <a:r>
              <a:rPr kumimoji="0" lang="fa-IR" altLang="en-US" sz="2800" b="0" i="0" u="none" strike="noStrike" cap="none" normalizeH="0" baseline="0" dirty="0">
                <a:ln>
                  <a:noFill/>
                </a:ln>
                <a:solidFill>
                  <a:srgbClr val="202124"/>
                </a:solidFill>
                <a:effectLst/>
                <a:latin typeface="inherit"/>
                <a:cs typeface="Arial" panose="020B0604020202020204" pitchFamily="34" charset="0"/>
              </a:rPr>
              <a:t>گذرا برای </a:t>
            </a:r>
            <a:r>
              <a:rPr kumimoji="0" lang="en-US" altLang="en-US" sz="2800" b="0" i="0" u="none" strike="noStrike" cap="none" normalizeH="0" baseline="0" dirty="0">
                <a:ln>
                  <a:noFill/>
                </a:ln>
                <a:solidFill>
                  <a:srgbClr val="202124"/>
                </a:solidFill>
                <a:effectLst/>
                <a:latin typeface="inherit"/>
                <a:cs typeface="Arial" panose="020B0604020202020204" pitchFamily="34" charset="0"/>
              </a:rPr>
              <a:t>VTE</a:t>
            </a:r>
            <a:r>
              <a:rPr kumimoji="0" lang="fa-IR" altLang="en-US" sz="2800" b="0" i="0" u="none" strike="noStrike" cap="none" normalizeH="0" baseline="0" dirty="0">
                <a:ln>
                  <a:noFill/>
                </a:ln>
                <a:solidFill>
                  <a:srgbClr val="202124"/>
                </a:solidFill>
                <a:effectLst/>
                <a:latin typeface="inherit"/>
                <a:cs typeface="Arial" panose="020B0604020202020204" pitchFamily="34" charset="0"/>
              </a:rPr>
              <a:t> دارند( </a:t>
            </a:r>
            <a:r>
              <a:rPr kumimoji="0" lang="ar-SA" altLang="en-US" sz="2800" b="0" i="0" u="none" strike="noStrike" cap="none" normalizeH="0" baseline="0" dirty="0">
                <a:ln>
                  <a:noFill/>
                </a:ln>
                <a:solidFill>
                  <a:srgbClr val="202124"/>
                </a:solidFill>
                <a:effectLst/>
                <a:latin typeface="inherit"/>
                <a:cs typeface="Arial" panose="020B0604020202020204" pitchFamily="34" charset="0"/>
              </a:rPr>
              <a:t>به عنوان مثال، بارداری، سزارین</a:t>
            </a:r>
            <a:r>
              <a:rPr kumimoji="0" lang="fa-IR" altLang="en-US" sz="2800" b="0" i="0" u="none" strike="noStrike" cap="none" normalizeH="0" baseline="0" dirty="0">
                <a:ln>
                  <a:noFill/>
                </a:ln>
                <a:solidFill>
                  <a:srgbClr val="202124"/>
                </a:solidFill>
                <a:effectLst/>
                <a:latin typeface="inherit"/>
                <a:cs typeface="Arial" panose="020B0604020202020204" pitchFamily="34" charset="0"/>
              </a:rPr>
              <a:t>)</a:t>
            </a:r>
            <a:r>
              <a:rPr kumimoji="0" lang="en-US" altLang="en-US" sz="2800" b="0" i="0" u="none" strike="noStrike" cap="none" normalizeH="0" baseline="0" dirty="0">
                <a:ln>
                  <a:noFill/>
                </a:ln>
                <a:solidFill>
                  <a:schemeClr val="tx1"/>
                </a:solidFill>
                <a:effectLst/>
              </a:rPr>
              <a:t> </a:t>
            </a:r>
            <a:endParaRPr lang="en-US" sz="2800" dirty="0"/>
          </a:p>
        </p:txBody>
      </p:sp>
    </p:spTree>
    <p:extLst>
      <p:ext uri="{BB962C8B-B14F-4D97-AF65-F5344CB8AC3E}">
        <p14:creationId xmlns:p14="http://schemas.microsoft.com/office/powerpoint/2010/main" val="23501135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EA8483-6425-DE7B-2C9F-BF1DFF9B144A}"/>
              </a:ext>
            </a:extLst>
          </p:cNvPr>
          <p:cNvSpPr>
            <a:spLocks noGrp="1"/>
          </p:cNvSpPr>
          <p:nvPr>
            <p:ph type="title"/>
          </p:nvPr>
        </p:nvSpPr>
        <p:spPr>
          <a:xfrm>
            <a:off x="838200" y="365125"/>
            <a:ext cx="10515600" cy="4919394"/>
          </a:xfrm>
        </p:spPr>
        <p:txBody>
          <a:bodyPr>
            <a:normAutofit/>
          </a:bodyPr>
          <a:lstStyle/>
          <a:p>
            <a:r>
              <a:rPr lang="en-US" b="1" i="0" u="none" strike="noStrike" dirty="0">
                <a:solidFill>
                  <a:srgbClr val="FF0000"/>
                </a:solidFill>
                <a:effectLst/>
                <a:latin typeface="Arial" panose="020B0604020202020204" pitchFamily="34" charset="0"/>
              </a:rPr>
              <a:t>Anticoagulants that are</a:t>
            </a:r>
            <a:br>
              <a:rPr lang="en-US" b="1" i="0" u="none" strike="noStrike" dirty="0">
                <a:solidFill>
                  <a:srgbClr val="FF0000"/>
                </a:solidFill>
                <a:effectLst/>
                <a:latin typeface="Arial" panose="020B0604020202020204" pitchFamily="34" charset="0"/>
              </a:rPr>
            </a:br>
            <a:r>
              <a:rPr lang="en-US" b="1" i="0" u="none" strike="noStrike" dirty="0">
                <a:solidFill>
                  <a:srgbClr val="FF0000"/>
                </a:solidFill>
                <a:effectLst/>
                <a:latin typeface="Arial" panose="020B0604020202020204" pitchFamily="34" charset="0"/>
              </a:rPr>
              <a:t> generally avoided</a:t>
            </a:r>
            <a:br>
              <a:rPr lang="en-US" b="1" i="0" u="none" strike="noStrike" dirty="0">
                <a:solidFill>
                  <a:srgbClr val="FF0000"/>
                </a:solidFill>
                <a:effectLst/>
                <a:latin typeface="Arial" panose="020B0604020202020204" pitchFamily="34" charset="0"/>
              </a:rPr>
            </a:br>
            <a:r>
              <a:rPr lang="en-US" b="1" i="0" u="none" strike="noStrike" dirty="0">
                <a:solidFill>
                  <a:srgbClr val="FF0000"/>
                </a:solidFill>
                <a:effectLst/>
                <a:latin typeface="Arial" panose="020B0604020202020204" pitchFamily="34" charset="0"/>
              </a:rPr>
              <a:t> during pregnancy…</a:t>
            </a:r>
            <a:endParaRPr lang="en-US" dirty="0">
              <a:solidFill>
                <a:srgbClr val="FF0000"/>
              </a:solidFill>
            </a:endParaRPr>
          </a:p>
        </p:txBody>
      </p:sp>
    </p:spTree>
    <p:extLst>
      <p:ext uri="{BB962C8B-B14F-4D97-AF65-F5344CB8AC3E}">
        <p14:creationId xmlns:p14="http://schemas.microsoft.com/office/powerpoint/2010/main" val="11990033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8EC3CD-CABD-B23E-8BF1-5D874AC09F35}"/>
              </a:ext>
            </a:extLst>
          </p:cNvPr>
          <p:cNvSpPr>
            <a:spLocks noGrp="1"/>
          </p:cNvSpPr>
          <p:nvPr>
            <p:ph type="title"/>
          </p:nvPr>
        </p:nvSpPr>
        <p:spPr>
          <a:xfrm>
            <a:off x="838200" y="-285007"/>
            <a:ext cx="10515600" cy="1548184"/>
          </a:xfrm>
        </p:spPr>
        <p:txBody>
          <a:bodyPr/>
          <a:lstStyle/>
          <a:p>
            <a:r>
              <a:rPr lang="en-US" b="0" i="0" u="none" strike="noStrike" dirty="0">
                <a:solidFill>
                  <a:srgbClr val="FF0000"/>
                </a:solidFill>
                <a:effectLst/>
                <a:latin typeface="Times New Roman" panose="02020603050405020304" pitchFamily="18" charset="0"/>
              </a:rPr>
              <a:t>●</a:t>
            </a:r>
            <a:r>
              <a:rPr lang="en-US" b="1" i="0" u="none" strike="noStrike" dirty="0">
                <a:solidFill>
                  <a:srgbClr val="FF0000"/>
                </a:solidFill>
                <a:effectLst/>
                <a:latin typeface="Arial" panose="020B0604020202020204" pitchFamily="34" charset="0"/>
              </a:rPr>
              <a:t>Avoidance of </a:t>
            </a:r>
            <a:r>
              <a:rPr lang="en-US" b="0" i="0" u="sng" dirty="0">
                <a:solidFill>
                  <a:srgbClr val="FF0000"/>
                </a:solidFill>
                <a:effectLst/>
                <a:latin typeface="Arial" panose="020B0604020202020204" pitchFamily="34" charset="0"/>
              </a:rPr>
              <a:t>warfarin</a:t>
            </a:r>
            <a:endParaRPr lang="en-US" dirty="0">
              <a:solidFill>
                <a:srgbClr val="FF0000"/>
              </a:solidFill>
            </a:endParaRPr>
          </a:p>
        </p:txBody>
      </p:sp>
      <p:sp>
        <p:nvSpPr>
          <p:cNvPr id="3" name="Content Placeholder 2">
            <a:extLst>
              <a:ext uri="{FF2B5EF4-FFF2-40B4-BE49-F238E27FC236}">
                <a16:creationId xmlns:a16="http://schemas.microsoft.com/office/drawing/2014/main" id="{426E221F-AC90-63ED-BEE5-1A4C25E2CF5D}"/>
              </a:ext>
            </a:extLst>
          </p:cNvPr>
          <p:cNvSpPr>
            <a:spLocks noGrp="1"/>
          </p:cNvSpPr>
          <p:nvPr>
            <p:ph idx="1"/>
          </p:nvPr>
        </p:nvSpPr>
        <p:spPr>
          <a:xfrm>
            <a:off x="838200" y="1116281"/>
            <a:ext cx="10515600" cy="5060682"/>
          </a:xfrm>
        </p:spPr>
        <p:txBody>
          <a:bodyPr>
            <a:normAutofit fontScale="85000" lnSpcReduction="10000"/>
          </a:bodyPr>
          <a:lstStyle/>
          <a:p>
            <a:pPr algn="just">
              <a:lnSpc>
                <a:spcPct val="150000"/>
              </a:lnSpc>
            </a:pPr>
            <a:r>
              <a:rPr lang="en-US" sz="2400" b="0" i="0" u="none" strike="noStrike" dirty="0">
                <a:solidFill>
                  <a:srgbClr val="000000"/>
                </a:solidFill>
                <a:effectLst/>
                <a:latin typeface="Arial" panose="020B0604020202020204" pitchFamily="34" charset="0"/>
              </a:rPr>
              <a:t>Warfarin is generally avoided during pregnancy because it crosses the placenta, is a teratogen, and causes fetal anticoagulation. Exposure during early pregnancy can result in </a:t>
            </a:r>
            <a:r>
              <a:rPr lang="en-US" sz="2400" b="0" i="0" u="none" strike="noStrike" dirty="0" err="1">
                <a:solidFill>
                  <a:srgbClr val="000000"/>
                </a:solidFill>
                <a:effectLst/>
                <a:latin typeface="Arial" panose="020B0604020202020204" pitchFamily="34" charset="0"/>
              </a:rPr>
              <a:t>embryopathy</a:t>
            </a:r>
            <a:r>
              <a:rPr lang="en-US" sz="2400" b="0" i="0" u="none" strike="noStrike" dirty="0">
                <a:solidFill>
                  <a:srgbClr val="000000"/>
                </a:solidFill>
                <a:effectLst/>
                <a:latin typeface="Arial" panose="020B0604020202020204" pitchFamily="34" charset="0"/>
              </a:rPr>
              <a:t>, while exposure later in pregnancy can cause fetal bleeding, including intracranial hemorrhage.</a:t>
            </a:r>
          </a:p>
          <a:p>
            <a:pPr algn="just">
              <a:lnSpc>
                <a:spcPct val="150000"/>
              </a:lnSpc>
            </a:pPr>
            <a:r>
              <a:rPr lang="en-US" sz="2400" b="0" i="0" u="none" strike="noStrike" dirty="0">
                <a:solidFill>
                  <a:srgbClr val="0070C0"/>
                </a:solidFill>
                <a:effectLst/>
                <a:latin typeface="Arial" panose="020B0604020202020204" pitchFamily="34" charset="0"/>
              </a:rPr>
              <a:t>An exception is an individual at especially high risk for thrombosis or thromboembolism (</a:t>
            </a:r>
            <a:r>
              <a:rPr lang="en-US" sz="2400" b="0" i="0" u="none" strike="noStrike" dirty="0" err="1">
                <a:solidFill>
                  <a:srgbClr val="0070C0"/>
                </a:solidFill>
                <a:effectLst/>
                <a:latin typeface="Arial" panose="020B0604020202020204" pitchFamily="34" charset="0"/>
              </a:rPr>
              <a:t>eg</a:t>
            </a:r>
            <a:r>
              <a:rPr lang="en-US" sz="2400" b="0" i="0" u="none" strike="noStrike" dirty="0">
                <a:solidFill>
                  <a:srgbClr val="0070C0"/>
                </a:solidFill>
                <a:effectLst/>
                <a:latin typeface="Arial" panose="020B0604020202020204" pitchFamily="34" charset="0"/>
              </a:rPr>
              <a:t>, mechanical heart valve), as discussed in more detail separately. </a:t>
            </a:r>
          </a:p>
          <a:p>
            <a:pPr algn="just">
              <a:lnSpc>
                <a:spcPct val="150000"/>
              </a:lnSpc>
            </a:pPr>
            <a:r>
              <a:rPr lang="en-US" sz="2400" u="sng" dirty="0">
                <a:solidFill>
                  <a:srgbClr val="00905A"/>
                </a:solidFill>
                <a:latin typeface="Arial" panose="020B0604020202020204" pitchFamily="34" charset="0"/>
              </a:rPr>
              <a:t>Warfarin</a:t>
            </a:r>
            <a:r>
              <a:rPr lang="en-US" sz="2400" dirty="0">
                <a:solidFill>
                  <a:srgbClr val="000000"/>
                </a:solidFill>
                <a:latin typeface="Arial" panose="020B0604020202020204" pitchFamily="34" charset="0"/>
              </a:rPr>
              <a:t> and other vitamin K antagonists freely cross the placenta and are teratogenic, with the highest risk occurring with administration between weeks </a:t>
            </a:r>
            <a:r>
              <a:rPr lang="en-US" sz="2400" u="sng" dirty="0">
                <a:solidFill>
                  <a:srgbClr val="000000"/>
                </a:solidFill>
                <a:latin typeface="Arial" panose="020B0604020202020204" pitchFamily="34" charset="0"/>
              </a:rPr>
              <a:t>6 and 12 </a:t>
            </a:r>
            <a:r>
              <a:rPr lang="en-US" sz="2400" dirty="0">
                <a:solidFill>
                  <a:srgbClr val="000000"/>
                </a:solidFill>
                <a:latin typeface="Arial" panose="020B0604020202020204" pitchFamily="34" charset="0"/>
              </a:rPr>
              <a:t>of gestation; these agents can also cause fetal bleeding at any stage of pregnancy.</a:t>
            </a:r>
          </a:p>
          <a:p>
            <a:pPr algn="just">
              <a:lnSpc>
                <a:spcPct val="150000"/>
              </a:lnSpc>
            </a:pPr>
            <a:endParaRPr lang="en-US" sz="2400" b="0" i="0" u="none" strike="noStrike" dirty="0">
              <a:solidFill>
                <a:srgbClr val="0070C0"/>
              </a:solidFill>
              <a:effectLst/>
              <a:latin typeface="Arial" panose="020B0604020202020204" pitchFamily="34" charset="0"/>
            </a:endParaRPr>
          </a:p>
        </p:txBody>
      </p:sp>
    </p:spTree>
    <p:extLst>
      <p:ext uri="{BB962C8B-B14F-4D97-AF65-F5344CB8AC3E}">
        <p14:creationId xmlns:p14="http://schemas.microsoft.com/office/powerpoint/2010/main" val="32751237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AE76DA3-669F-AD77-8DED-E4A237401111}"/>
              </a:ext>
            </a:extLst>
          </p:cNvPr>
          <p:cNvSpPr txBox="1"/>
          <p:nvPr/>
        </p:nvSpPr>
        <p:spPr>
          <a:xfrm>
            <a:off x="711200" y="391158"/>
            <a:ext cx="10769600" cy="2805063"/>
          </a:xfrm>
          <a:prstGeom prst="rect">
            <a:avLst/>
          </a:prstGeom>
          <a:noFill/>
        </p:spPr>
        <p:txBody>
          <a:bodyPr wrap="square">
            <a:spAutoFit/>
          </a:bodyPr>
          <a:lstStyle/>
          <a:p>
            <a:pPr algn="r" rtl="1">
              <a:lnSpc>
                <a:spcPct val="150000"/>
              </a:lnSpc>
            </a:pPr>
            <a:r>
              <a:rPr kumimoji="0" lang="fa-IR" altLang="en-US" sz="2400" b="0" i="0" u="none" strike="noStrike" cap="none" normalizeH="0" baseline="0" dirty="0">
                <a:ln>
                  <a:noFill/>
                </a:ln>
                <a:solidFill>
                  <a:srgbClr val="202124"/>
                </a:solidFill>
                <a:effectLst/>
                <a:latin typeface="inherit"/>
                <a:cs typeface="Arial" panose="020B0604020202020204" pitchFamily="34" charset="0"/>
              </a:rPr>
              <a:t>دوران </a:t>
            </a:r>
            <a:r>
              <a:rPr kumimoji="0" lang="ar-SA" altLang="en-US" sz="2400" b="0" i="0" u="none" strike="noStrike" cap="none" normalizeH="0" baseline="0" dirty="0">
                <a:ln>
                  <a:noFill/>
                </a:ln>
                <a:solidFill>
                  <a:srgbClr val="202124"/>
                </a:solidFill>
                <a:effectLst/>
                <a:latin typeface="inherit"/>
                <a:cs typeface="Arial" panose="020B0604020202020204" pitchFamily="34" charset="0"/>
              </a:rPr>
              <a:t>بارداری و نفاس عوامل خطر ثابت شده برای ترومبوز ورید عمقی</a:t>
            </a:r>
            <a:r>
              <a:rPr kumimoji="0" lang="en-US" altLang="en-US" sz="2400" b="0" i="0" u="none" strike="noStrike" cap="none" normalizeH="0" baseline="0" dirty="0">
                <a:ln>
                  <a:noFill/>
                </a:ln>
                <a:solidFill>
                  <a:srgbClr val="202124"/>
                </a:solidFill>
                <a:effectLst/>
                <a:latin typeface="inherit"/>
                <a:cs typeface="Arial" panose="020B0604020202020204" pitchFamily="34" charset="0"/>
              </a:rPr>
              <a:t> (DVT) </a:t>
            </a:r>
            <a:r>
              <a:rPr kumimoji="0" lang="ar-SA" altLang="en-US" sz="2400" b="0" i="0" u="none" strike="noStrike" cap="none" normalizeH="0" baseline="0" dirty="0">
                <a:ln>
                  <a:noFill/>
                </a:ln>
                <a:solidFill>
                  <a:srgbClr val="202124"/>
                </a:solidFill>
                <a:effectLst/>
                <a:latin typeface="inherit"/>
                <a:cs typeface="Arial" panose="020B0604020202020204" pitchFamily="34" charset="0"/>
              </a:rPr>
              <a:t>و آمبولی ریه</a:t>
            </a:r>
            <a:r>
              <a:rPr kumimoji="0" lang="en-US" altLang="en-US" sz="2400" b="0" i="0" u="none" strike="noStrike" cap="none" normalizeH="0" baseline="0" dirty="0">
                <a:ln>
                  <a:noFill/>
                </a:ln>
                <a:solidFill>
                  <a:srgbClr val="202124"/>
                </a:solidFill>
                <a:effectLst/>
                <a:latin typeface="inherit"/>
                <a:cs typeface="Arial" panose="020B0604020202020204" pitchFamily="34" charset="0"/>
              </a:rPr>
              <a:t> (PE) </a:t>
            </a:r>
            <a:r>
              <a:rPr kumimoji="0" lang="ar-SA" altLang="en-US" sz="2400" b="0" i="0" u="none" strike="noStrike" cap="none" normalizeH="0" baseline="0" dirty="0">
                <a:ln>
                  <a:noFill/>
                </a:ln>
                <a:solidFill>
                  <a:srgbClr val="202124"/>
                </a:solidFill>
                <a:effectLst/>
                <a:latin typeface="inherit"/>
                <a:cs typeface="Arial" panose="020B0604020202020204" pitchFamily="34" charset="0"/>
              </a:rPr>
              <a:t>هستند که در مجموع به عنوان بیماری ترومبوآمبولیک وریدی </a:t>
            </a:r>
            <a:r>
              <a:rPr lang="en-US" altLang="en-US" sz="2400" dirty="0">
                <a:solidFill>
                  <a:srgbClr val="202124"/>
                </a:solidFill>
                <a:latin typeface="inherit"/>
                <a:cs typeface="Arial" panose="020B0604020202020204" pitchFamily="34" charset="0"/>
              </a:rPr>
              <a:t> (VTE)</a:t>
            </a:r>
            <a:r>
              <a:rPr kumimoji="0" lang="ar-SA" altLang="en-US" sz="2400" b="0" i="0" u="none" strike="noStrike" cap="none" normalizeH="0" baseline="0" dirty="0">
                <a:ln>
                  <a:noFill/>
                </a:ln>
                <a:solidFill>
                  <a:srgbClr val="202124"/>
                </a:solidFill>
                <a:effectLst/>
                <a:latin typeface="inherit"/>
                <a:cs typeface="Arial" panose="020B0604020202020204" pitchFamily="34" charset="0"/>
              </a:rPr>
              <a:t>شناخته می شوند</a:t>
            </a:r>
            <a:endParaRPr kumimoji="0" lang="en-US" altLang="en-US" sz="2400" b="0" i="0" u="none" strike="noStrike" cap="none" normalizeH="0" baseline="0" dirty="0">
              <a:ln>
                <a:noFill/>
              </a:ln>
              <a:solidFill>
                <a:srgbClr val="202124"/>
              </a:solidFill>
              <a:effectLst/>
              <a:latin typeface="inherit"/>
              <a:cs typeface="Arial" panose="020B0604020202020204" pitchFamily="34" charset="0"/>
            </a:endParaRPr>
          </a:p>
          <a:p>
            <a:pPr algn="r" rtl="1">
              <a:lnSpc>
                <a:spcPct val="150000"/>
              </a:lnSpc>
            </a:pPr>
            <a:r>
              <a:rPr kumimoji="0" lang="ar-SA" altLang="en-US" sz="2400" b="0" i="0" u="none" strike="noStrike" cap="none" normalizeH="0" baseline="0" dirty="0">
                <a:ln>
                  <a:noFill/>
                </a:ln>
                <a:solidFill>
                  <a:srgbClr val="202124"/>
                </a:solidFill>
                <a:effectLst/>
                <a:latin typeface="inherit"/>
                <a:cs typeface="Arial" panose="020B0604020202020204" pitchFamily="34" charset="0"/>
              </a:rPr>
              <a:t>درمان</a:t>
            </a:r>
            <a:r>
              <a:rPr kumimoji="0" lang="en-US" altLang="en-US" sz="2400" b="0" i="0" u="none" strike="noStrike" cap="none" normalizeH="0" baseline="0" dirty="0">
                <a:ln>
                  <a:noFill/>
                </a:ln>
                <a:solidFill>
                  <a:srgbClr val="202124"/>
                </a:solidFill>
                <a:effectLst/>
                <a:latin typeface="inherit"/>
                <a:cs typeface="Arial" panose="020B0604020202020204" pitchFamily="34" charset="0"/>
              </a:rPr>
              <a:t> VTE </a:t>
            </a:r>
            <a:r>
              <a:rPr kumimoji="0" lang="ar-SA" altLang="en-US" sz="2400" b="0" i="0" u="none" strike="noStrike" cap="none" normalizeH="0" baseline="0" dirty="0">
                <a:ln>
                  <a:noFill/>
                </a:ln>
                <a:solidFill>
                  <a:srgbClr val="202124"/>
                </a:solidFill>
                <a:effectLst/>
                <a:latin typeface="inherit"/>
                <a:cs typeface="Arial" panose="020B0604020202020204" pitchFamily="34" charset="0"/>
              </a:rPr>
              <a:t>در بیماران باردار منحصر به فرد است</a:t>
            </a:r>
            <a:r>
              <a:rPr kumimoji="0" lang="en-US" altLang="en-US" sz="2400" b="0" i="0" u="none" strike="noStrike" cap="none" normalizeH="0" baseline="0" dirty="0">
                <a:ln>
                  <a:noFill/>
                </a:ln>
                <a:solidFill>
                  <a:schemeClr val="tx1"/>
                </a:solidFill>
                <a:effectLst/>
              </a:rPr>
              <a:t> </a:t>
            </a:r>
            <a:endParaRPr kumimoji="0" lang="en-US" altLang="en-US" sz="2400" b="0" i="0" u="none" strike="noStrike" cap="none" normalizeH="0" baseline="0" dirty="0">
              <a:ln>
                <a:noFill/>
              </a:ln>
              <a:solidFill>
                <a:schemeClr val="tx1"/>
              </a:solidFill>
              <a:effectLst/>
              <a:latin typeface="Arial" panose="020B0604020202020204" pitchFamily="34" charset="0"/>
            </a:endParaRPr>
          </a:p>
          <a:p>
            <a:pPr algn="r" rtl="1">
              <a:lnSpc>
                <a:spcPct val="150000"/>
              </a:lnSpc>
            </a:pPr>
            <a:endParaRPr kumimoji="0" lang="en-US" altLang="en-US" sz="2400" b="0" i="0" u="none" strike="noStrike" cap="none" normalizeH="0" baseline="0" dirty="0">
              <a:ln>
                <a:noFill/>
              </a:ln>
              <a:solidFill>
                <a:srgbClr val="202124"/>
              </a:solidFill>
              <a:effectLst/>
              <a:latin typeface="inherit"/>
              <a:cs typeface="Arial" panose="020B0604020202020204" pitchFamily="34" charset="0"/>
            </a:endParaRPr>
          </a:p>
          <a:p>
            <a:pPr algn="r" rtl="1">
              <a:lnSpc>
                <a:spcPct val="150000"/>
              </a:lnSpc>
            </a:pPr>
            <a:endParaRPr lang="en-US" sz="2400" dirty="0"/>
          </a:p>
        </p:txBody>
      </p:sp>
      <p:sp>
        <p:nvSpPr>
          <p:cNvPr id="5" name="Rectangle 2">
            <a:extLst>
              <a:ext uri="{FF2B5EF4-FFF2-40B4-BE49-F238E27FC236}">
                <a16:creationId xmlns:a16="http://schemas.microsoft.com/office/drawing/2014/main" id="{2A1695D5-E8A0-8183-F04F-35DB4725A722}"/>
              </a:ext>
            </a:extLst>
          </p:cNvPr>
          <p:cNvSpPr>
            <a:spLocks noChangeArrowheads="1"/>
          </p:cNvSpPr>
          <p:nvPr/>
        </p:nvSpPr>
        <p:spPr bwMode="auto">
          <a:xfrm>
            <a:off x="11226735" y="570280"/>
            <a:ext cx="65" cy="25135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12696" rIns="0" bIns="-1269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3" name="Picture 2">
            <a:extLst>
              <a:ext uri="{FF2B5EF4-FFF2-40B4-BE49-F238E27FC236}">
                <a16:creationId xmlns:a16="http://schemas.microsoft.com/office/drawing/2014/main" id="{24D93D90-021A-625D-D653-5A5370541D4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854" y="2062479"/>
            <a:ext cx="3511551" cy="4013201"/>
          </a:xfrm>
          <a:prstGeom prst="rect">
            <a:avLst/>
          </a:prstGeom>
        </p:spPr>
      </p:pic>
      <p:sp>
        <p:nvSpPr>
          <p:cNvPr id="9" name="TextBox 8">
            <a:extLst>
              <a:ext uri="{FF2B5EF4-FFF2-40B4-BE49-F238E27FC236}">
                <a16:creationId xmlns:a16="http://schemas.microsoft.com/office/drawing/2014/main" id="{E6C9D848-B04D-D750-8F32-EE791114E043}"/>
              </a:ext>
            </a:extLst>
          </p:cNvPr>
          <p:cNvSpPr txBox="1"/>
          <p:nvPr/>
        </p:nvSpPr>
        <p:spPr>
          <a:xfrm>
            <a:off x="3931920" y="2221169"/>
            <a:ext cx="8006080" cy="4524315"/>
          </a:xfrm>
          <a:prstGeom prst="rect">
            <a:avLst/>
          </a:prstGeom>
          <a:noFill/>
        </p:spPr>
        <p:txBody>
          <a:bodyPr wrap="square">
            <a:spAutoFit/>
          </a:bodyPr>
          <a:lstStyle/>
          <a:p>
            <a:pPr marL="342900" indent="-342900" algn="r" rtl="1">
              <a:buFont typeface="Arial" panose="020B0604020202020204" pitchFamily="34" charset="0"/>
              <a:buChar char="•"/>
            </a:pPr>
            <a:r>
              <a:rPr kumimoji="0" lang="fa-IR" altLang="en-US" sz="2400" b="0" i="0" u="none" strike="noStrike" cap="none" normalizeH="0" baseline="0" dirty="0">
                <a:ln>
                  <a:noFill/>
                </a:ln>
                <a:solidFill>
                  <a:srgbClr val="202124"/>
                </a:solidFill>
                <a:effectLst/>
                <a:latin typeface="inherit"/>
                <a:cs typeface="Arial" panose="020B0604020202020204" pitchFamily="34" charset="0"/>
              </a:rPr>
              <a:t>وارفارین بخصوص در سه ماهه اول کنتراندیکه است</a:t>
            </a:r>
          </a:p>
          <a:p>
            <a:pPr marL="342900" indent="-342900" algn="r" rtl="1">
              <a:buFont typeface="Arial" panose="020B0604020202020204" pitchFamily="34" charset="0"/>
              <a:buChar char="•"/>
            </a:pPr>
            <a:r>
              <a:rPr kumimoji="0" lang="fa-IR" altLang="en-US" sz="2400" b="0" i="0" u="none" strike="noStrike" cap="none" normalizeH="0" baseline="0" dirty="0">
                <a:ln>
                  <a:noFill/>
                </a:ln>
                <a:solidFill>
                  <a:srgbClr val="202124"/>
                </a:solidFill>
                <a:effectLst/>
                <a:latin typeface="inherit"/>
                <a:cs typeface="Arial" panose="020B0604020202020204" pitchFamily="34" charset="0"/>
              </a:rPr>
              <a:t>ازفونداپارینوکس که </a:t>
            </a:r>
            <a:r>
              <a:rPr kumimoji="0" lang="ar-SA" altLang="en-US" sz="2400" b="0" i="0" u="none" strike="noStrike" cap="none" normalizeH="0" baseline="0" dirty="0">
                <a:ln>
                  <a:noFill/>
                </a:ln>
                <a:solidFill>
                  <a:srgbClr val="202124"/>
                </a:solidFill>
                <a:effectLst/>
                <a:latin typeface="inherit"/>
                <a:cs typeface="Arial" panose="020B0604020202020204" pitchFamily="34" charset="0"/>
              </a:rPr>
              <a:t>یک پنتاساکارید هپارین مصنوعی</a:t>
            </a:r>
            <a:r>
              <a:rPr kumimoji="0" lang="fa-IR" altLang="en-US" sz="2400" b="0" i="0" u="none" strike="noStrike" cap="none" normalizeH="0" baseline="0" dirty="0">
                <a:ln>
                  <a:noFill/>
                </a:ln>
                <a:solidFill>
                  <a:srgbClr val="202124"/>
                </a:solidFill>
                <a:effectLst/>
                <a:latin typeface="inherit"/>
                <a:cs typeface="Arial" panose="020B0604020202020204" pitchFamily="34" charset="0"/>
              </a:rPr>
              <a:t> است</a:t>
            </a:r>
            <a:r>
              <a:rPr kumimoji="0" lang="ar-SA" altLang="en-US" sz="2400" b="0" i="0" u="none" strike="noStrike" cap="none" normalizeH="0" baseline="0" dirty="0">
                <a:ln>
                  <a:noFill/>
                </a:ln>
                <a:solidFill>
                  <a:srgbClr val="202124"/>
                </a:solidFill>
                <a:effectLst/>
                <a:latin typeface="inherit"/>
                <a:cs typeface="Arial" panose="020B0604020202020204" pitchFamily="34" charset="0"/>
              </a:rPr>
              <a:t>، به طور کلی به دلیل کمبود اطلاعات ایمنی در دوران بارداری اجتناب می شود، </a:t>
            </a:r>
            <a:r>
              <a:rPr kumimoji="0" lang="fa-IR" altLang="en-US" sz="2400" b="0" i="0" u="none" strike="noStrike" cap="none" normalizeH="0" baseline="0" dirty="0">
                <a:ln>
                  <a:noFill/>
                </a:ln>
                <a:solidFill>
                  <a:srgbClr val="202124"/>
                </a:solidFill>
                <a:effectLst/>
                <a:latin typeface="inherit"/>
                <a:cs typeface="Arial" panose="020B0604020202020204" pitchFamily="34" charset="0"/>
              </a:rPr>
              <a:t>و </a:t>
            </a:r>
            <a:r>
              <a:rPr kumimoji="0" lang="ar-SA" altLang="en-US" sz="2400" b="0" i="0" u="none" strike="noStrike" cap="none" normalizeH="0" baseline="0" dirty="0">
                <a:ln>
                  <a:noFill/>
                </a:ln>
                <a:solidFill>
                  <a:srgbClr val="202124"/>
                </a:solidFill>
                <a:effectLst/>
                <a:latin typeface="inherit"/>
                <a:cs typeface="Arial" panose="020B0604020202020204" pitchFamily="34" charset="0"/>
              </a:rPr>
              <a:t>تنها </a:t>
            </a:r>
            <a:r>
              <a:rPr kumimoji="0" lang="fa-IR" altLang="en-US" sz="2400" b="0" i="0" u="none" strike="noStrike" cap="none" normalizeH="0" baseline="0" dirty="0">
                <a:ln>
                  <a:noFill/>
                </a:ln>
                <a:solidFill>
                  <a:srgbClr val="202124"/>
                </a:solidFill>
                <a:effectLst/>
                <a:latin typeface="inherit"/>
                <a:cs typeface="Arial" panose="020B0604020202020204" pitchFamily="34" charset="0"/>
              </a:rPr>
              <a:t>اندیکاسیون آن </a:t>
            </a:r>
            <a:r>
              <a:rPr kumimoji="0" lang="ar-SA" altLang="en-US" sz="2400" b="0" i="0" u="none" strike="noStrike" cap="none" normalizeH="0" baseline="0" dirty="0">
                <a:ln>
                  <a:noFill/>
                </a:ln>
                <a:solidFill>
                  <a:srgbClr val="202124"/>
                </a:solidFill>
                <a:effectLst/>
                <a:latin typeface="inherit"/>
                <a:cs typeface="Arial" panose="020B0604020202020204" pitchFamily="34" charset="0"/>
              </a:rPr>
              <a:t>در زمینه ترومبوسیتوپنی ناشی از هپارین</a:t>
            </a:r>
            <a:r>
              <a:rPr kumimoji="0" lang="en-US" altLang="en-US" sz="2400" b="0" i="0" u="none" strike="noStrike" cap="none" normalizeH="0" baseline="0" dirty="0">
                <a:ln>
                  <a:noFill/>
                </a:ln>
                <a:solidFill>
                  <a:schemeClr val="tx1"/>
                </a:solidFill>
                <a:effectLst/>
              </a:rPr>
              <a:t> </a:t>
            </a:r>
            <a:r>
              <a:rPr kumimoji="0" lang="fa-IR" altLang="en-US" sz="2400" b="0" i="0" u="none" strike="noStrike" cap="none" normalizeH="0" baseline="0" dirty="0">
                <a:ln>
                  <a:noFill/>
                </a:ln>
                <a:solidFill>
                  <a:schemeClr val="tx1"/>
                </a:solidFill>
                <a:effectLst/>
              </a:rPr>
              <a:t> است</a:t>
            </a:r>
            <a:endParaRPr kumimoji="0" lang="en-US" altLang="en-US" sz="2400" b="0" i="0" u="none" strike="noStrike" cap="none" normalizeH="0" baseline="0" dirty="0">
              <a:ln>
                <a:noFill/>
              </a:ln>
              <a:solidFill>
                <a:schemeClr val="tx1"/>
              </a:solidFill>
              <a:effectLst/>
              <a:latin typeface="Arial" panose="020B0604020202020204" pitchFamily="34" charset="0"/>
            </a:endParaRPr>
          </a:p>
          <a:p>
            <a:pPr marL="342900" indent="-342900" algn="r" rtl="1">
              <a:buFont typeface="Arial" panose="020B0604020202020204" pitchFamily="34" charset="0"/>
              <a:buChar char="•"/>
            </a:pPr>
            <a:endParaRPr kumimoji="0" lang="fa-IR" altLang="en-US" sz="2400" b="0" i="0" u="none" strike="noStrike" cap="none" normalizeH="0" baseline="0" dirty="0">
              <a:ln>
                <a:noFill/>
              </a:ln>
              <a:solidFill>
                <a:srgbClr val="202124"/>
              </a:solidFill>
              <a:effectLst/>
              <a:latin typeface="inherit"/>
              <a:cs typeface="Arial" panose="020B0604020202020204" pitchFamily="34" charset="0"/>
            </a:endParaRPr>
          </a:p>
          <a:p>
            <a:pPr marL="342900" indent="-342900" algn="r" rtl="1">
              <a:buFont typeface="Arial" panose="020B0604020202020204" pitchFamily="34" charset="0"/>
              <a:buChar char="•"/>
            </a:pPr>
            <a:r>
              <a:rPr kumimoji="0" lang="ar-SA" altLang="en-US" sz="2400" b="0" i="0" u="none" strike="noStrike" cap="none" normalizeH="0" baseline="0" dirty="0">
                <a:ln>
                  <a:noFill/>
                </a:ln>
                <a:solidFill>
                  <a:srgbClr val="202124"/>
                </a:solidFill>
                <a:effectLst/>
                <a:latin typeface="inherit"/>
                <a:cs typeface="Arial" panose="020B0604020202020204" pitchFamily="34" charset="0"/>
              </a:rPr>
              <a:t>از مصرف داروهای </a:t>
            </a:r>
            <a:r>
              <a:rPr kumimoji="0" lang="fa-IR" altLang="en-US" sz="2400" b="0" i="0" u="none" strike="noStrike" cap="none" normalizeH="0" baseline="0" dirty="0">
                <a:ln>
                  <a:noFill/>
                </a:ln>
                <a:solidFill>
                  <a:srgbClr val="202124"/>
                </a:solidFill>
                <a:effectLst/>
                <a:latin typeface="inherit"/>
                <a:cs typeface="Arial" panose="020B0604020202020204" pitchFamily="34" charset="0"/>
              </a:rPr>
              <a:t>آنتی کواگولان </a:t>
            </a:r>
            <a:r>
              <a:rPr kumimoji="0" lang="ar-SA" altLang="en-US" sz="2400" b="0" i="0" u="none" strike="noStrike" cap="none" normalizeH="0" baseline="0" dirty="0">
                <a:ln>
                  <a:noFill/>
                </a:ln>
                <a:solidFill>
                  <a:srgbClr val="202124"/>
                </a:solidFill>
                <a:effectLst/>
                <a:latin typeface="inherit"/>
                <a:cs typeface="Arial" panose="020B0604020202020204" pitchFamily="34" charset="0"/>
              </a:rPr>
              <a:t>خوراکی مستقیم، که شامل مهارکننده های مستقیم ترومبین خوراکی و مهارکننده های فاکتور</a:t>
            </a:r>
            <a:r>
              <a:rPr kumimoji="0" lang="en-US" altLang="en-US" sz="2400" b="0" i="0" u="none" strike="noStrike" cap="none" normalizeH="0" baseline="0" dirty="0" err="1">
                <a:ln>
                  <a:noFill/>
                </a:ln>
                <a:solidFill>
                  <a:srgbClr val="202124"/>
                </a:solidFill>
                <a:effectLst/>
                <a:latin typeface="inherit"/>
                <a:cs typeface="Arial" panose="020B0604020202020204" pitchFamily="34" charset="0"/>
              </a:rPr>
              <a:t>Xa</a:t>
            </a:r>
            <a:r>
              <a:rPr kumimoji="0" lang="en-US" altLang="en-US" sz="2400" b="0" i="0" u="none" strike="noStrike" cap="none" normalizeH="0" baseline="0" dirty="0">
                <a:ln>
                  <a:noFill/>
                </a:ln>
                <a:solidFill>
                  <a:srgbClr val="202124"/>
                </a:solidFill>
                <a:effectLst/>
                <a:latin typeface="inherit"/>
                <a:cs typeface="Arial" panose="020B0604020202020204" pitchFamily="34" charset="0"/>
              </a:rPr>
              <a:t> </a:t>
            </a:r>
            <a:r>
              <a:rPr kumimoji="0" lang="ar-SA" altLang="en-US" sz="2400" b="0" i="0" u="none" strike="noStrike" cap="none" normalizeH="0" baseline="0" dirty="0">
                <a:ln>
                  <a:noFill/>
                </a:ln>
                <a:solidFill>
                  <a:srgbClr val="202124"/>
                </a:solidFill>
                <a:effectLst/>
                <a:latin typeface="inherit"/>
                <a:cs typeface="Arial" panose="020B0604020202020204" pitchFamily="34" charset="0"/>
              </a:rPr>
              <a:t>می شود، باید اجتناب شود. </a:t>
            </a:r>
            <a:r>
              <a:rPr kumimoji="0" lang="fa-IR" altLang="en-US" sz="2400" b="0" i="0" u="none" strike="noStrike" cap="none" normalizeH="0" baseline="0" dirty="0">
                <a:ln>
                  <a:noFill/>
                </a:ln>
                <a:solidFill>
                  <a:srgbClr val="202124"/>
                </a:solidFill>
                <a:effectLst/>
                <a:latin typeface="inherit"/>
                <a:cs typeface="Arial" panose="020B0604020202020204" pitchFamily="34" charset="0"/>
              </a:rPr>
              <a:t>چون </a:t>
            </a:r>
            <a:r>
              <a:rPr kumimoji="0" lang="ar-SA" altLang="en-US" sz="2400" b="0" i="0" u="none" strike="noStrike" cap="none" normalizeH="0" baseline="0" dirty="0">
                <a:ln>
                  <a:noFill/>
                </a:ln>
                <a:solidFill>
                  <a:srgbClr val="202124"/>
                </a:solidFill>
                <a:effectLst/>
                <a:latin typeface="inherit"/>
                <a:cs typeface="Arial" panose="020B0604020202020204" pitchFamily="34" charset="0"/>
              </a:rPr>
              <a:t>اطلاعات ناکافی در مورد ایمنی آنها هنگام استفاده در بارداری</a:t>
            </a:r>
            <a:r>
              <a:rPr kumimoji="0" lang="fa-IR" altLang="en-US" sz="2400" b="0" i="0" u="none" strike="noStrike" cap="none" normalizeH="0" baseline="0" dirty="0">
                <a:ln>
                  <a:noFill/>
                </a:ln>
                <a:solidFill>
                  <a:srgbClr val="202124"/>
                </a:solidFill>
                <a:effectLst/>
                <a:latin typeface="inherit"/>
                <a:cs typeface="Arial" panose="020B0604020202020204" pitchFamily="34" charset="0"/>
              </a:rPr>
              <a:t> وجود دارد</a:t>
            </a:r>
          </a:p>
          <a:p>
            <a:pPr marL="342900" indent="-342900" algn="r" rtl="1">
              <a:buFont typeface="Arial" panose="020B0604020202020204" pitchFamily="34" charset="0"/>
              <a:buChar char="•"/>
            </a:pPr>
            <a:r>
              <a:rPr kumimoji="0" lang="en-US" altLang="en-US" sz="2400" b="0" i="0" u="none" strike="noStrike" cap="none" normalizeH="0" baseline="0" dirty="0">
                <a:ln>
                  <a:noFill/>
                </a:ln>
                <a:solidFill>
                  <a:schemeClr val="tx1"/>
                </a:solidFill>
                <a:effectLst/>
              </a:rPr>
              <a:t> </a:t>
            </a:r>
            <a:r>
              <a:rPr lang="fa-IR" altLang="en-US" sz="2400" dirty="0">
                <a:solidFill>
                  <a:srgbClr val="202124"/>
                </a:solidFill>
                <a:latin typeface="inherit"/>
                <a:cs typeface="Arial" panose="020B0604020202020204" pitchFamily="34" charset="0"/>
              </a:rPr>
              <a:t>در دوران بارداری </a:t>
            </a:r>
            <a:r>
              <a:rPr kumimoji="0" lang="fa-IR" altLang="en-US" sz="2400" b="0" i="0" u="none" strike="noStrike" cap="none" normalizeH="0" baseline="0" dirty="0">
                <a:ln>
                  <a:noFill/>
                </a:ln>
                <a:solidFill>
                  <a:srgbClr val="202124"/>
                </a:solidFill>
                <a:effectLst/>
                <a:latin typeface="inherit"/>
                <a:cs typeface="Arial" panose="020B0604020202020204" pitchFamily="34" charset="0"/>
              </a:rPr>
              <a:t>مانیتورینگ</a:t>
            </a:r>
            <a:r>
              <a:rPr kumimoji="0" lang="ar-SA" altLang="en-US" sz="2400" b="0" i="0" u="none" strike="noStrike" cap="none" normalizeH="0" baseline="0" dirty="0">
                <a:ln>
                  <a:noFill/>
                </a:ln>
                <a:solidFill>
                  <a:srgbClr val="202124"/>
                </a:solidFill>
                <a:effectLst/>
                <a:latin typeface="inherit"/>
                <a:cs typeface="Arial" panose="020B0604020202020204" pitchFamily="34" charset="0"/>
              </a:rPr>
              <a:t> فعالیت ضد انعقادی بیشتر با احتیاط انجام می شود زیرا کمتر در مورد دوز مناسب داروهای ضد انعقاد شناخته شده است</a:t>
            </a:r>
            <a:endParaRPr lang="en-US" sz="2400" dirty="0"/>
          </a:p>
        </p:txBody>
      </p:sp>
    </p:spTree>
    <p:extLst>
      <p:ext uri="{BB962C8B-B14F-4D97-AF65-F5344CB8AC3E}">
        <p14:creationId xmlns:p14="http://schemas.microsoft.com/office/powerpoint/2010/main" val="32264063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pPr lvl="0" algn="just">
              <a:lnSpc>
                <a:spcPct val="150000"/>
              </a:lnSpc>
            </a:pPr>
            <a:r>
              <a:rPr lang="en-US" sz="2400" u="sng" dirty="0">
                <a:solidFill>
                  <a:srgbClr val="00905A"/>
                </a:solidFill>
                <a:latin typeface="Arial" panose="020B0604020202020204" pitchFamily="34" charset="0"/>
              </a:rPr>
              <a:t>Warfarin</a:t>
            </a:r>
            <a:r>
              <a:rPr lang="en-US" sz="2400" dirty="0">
                <a:solidFill>
                  <a:srgbClr val="000000"/>
                </a:solidFill>
                <a:latin typeface="Arial" panose="020B0604020202020204" pitchFamily="34" charset="0"/>
              </a:rPr>
              <a:t> has also been reported to be associated with early miscarriage, although the incidence is unknown, and it is unclear whether the increased rate of early miscarriages is due to the use of warfarin or to the underlying conditions for which warfarin was administered.</a:t>
            </a:r>
          </a:p>
          <a:p>
            <a:pPr lvl="0" algn="just">
              <a:lnSpc>
                <a:spcPct val="150000"/>
              </a:lnSpc>
            </a:pPr>
            <a:r>
              <a:rPr lang="en-US" sz="2400" dirty="0">
                <a:solidFill>
                  <a:srgbClr val="000000"/>
                </a:solidFill>
                <a:latin typeface="Arial" panose="020B0604020202020204" pitchFamily="34" charset="0"/>
              </a:rPr>
              <a:t>Warfarin has been used during the second trimester of pregnancy when organogenesis has been mostly completed, but the risk of fetal bleeding is a disadvantage compared with other agents. </a:t>
            </a:r>
          </a:p>
          <a:p>
            <a:pPr algn="just">
              <a:lnSpc>
                <a:spcPct val="150000"/>
              </a:lnSpc>
            </a:pPr>
            <a:endParaRPr lang="en-US" dirty="0"/>
          </a:p>
        </p:txBody>
      </p:sp>
    </p:spTree>
    <p:extLst>
      <p:ext uri="{BB962C8B-B14F-4D97-AF65-F5344CB8AC3E}">
        <p14:creationId xmlns:p14="http://schemas.microsoft.com/office/powerpoint/2010/main" val="17118077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A24B1E-CFD7-C08B-3FC7-DAD0DAF1ED95}"/>
              </a:ext>
            </a:extLst>
          </p:cNvPr>
          <p:cNvSpPr>
            <a:spLocks noGrp="1"/>
          </p:cNvSpPr>
          <p:nvPr>
            <p:ph type="title"/>
          </p:nvPr>
        </p:nvSpPr>
        <p:spPr/>
        <p:txBody>
          <a:bodyPr>
            <a:normAutofit/>
          </a:bodyPr>
          <a:lstStyle/>
          <a:p>
            <a:r>
              <a:rPr lang="en-US" sz="2800" dirty="0">
                <a:solidFill>
                  <a:srgbClr val="FF0000"/>
                </a:solidFill>
                <a:latin typeface="Times New Roman" panose="02020603050405020304" pitchFamily="18" charset="0"/>
                <a:cs typeface="B Arshia" panose="00000400000000000000" pitchFamily="2" charset="-78"/>
              </a:rPr>
              <a:t>●</a:t>
            </a:r>
            <a:r>
              <a:rPr lang="en-US" sz="2800" b="1" dirty="0">
                <a:solidFill>
                  <a:srgbClr val="FF0000"/>
                </a:solidFill>
                <a:latin typeface="Arial" panose="020B0604020202020204" pitchFamily="34" charset="0"/>
                <a:cs typeface="B Arshia" panose="00000400000000000000" pitchFamily="2" charset="-78"/>
              </a:rPr>
              <a:t>Avoidance of direct oral anticoagulants</a:t>
            </a:r>
            <a:endParaRPr lang="en-US" sz="2800" dirty="0">
              <a:cs typeface="B Arshia" panose="00000400000000000000" pitchFamily="2" charset="-78"/>
            </a:endParaRPr>
          </a:p>
        </p:txBody>
      </p:sp>
      <p:sp>
        <p:nvSpPr>
          <p:cNvPr id="3" name="Content Placeholder 2">
            <a:extLst>
              <a:ext uri="{FF2B5EF4-FFF2-40B4-BE49-F238E27FC236}">
                <a16:creationId xmlns:a16="http://schemas.microsoft.com/office/drawing/2014/main" id="{9DF4D862-4A80-9A67-A22A-0D57A32262CE}"/>
              </a:ext>
            </a:extLst>
          </p:cNvPr>
          <p:cNvSpPr>
            <a:spLocks noGrp="1"/>
          </p:cNvSpPr>
          <p:nvPr>
            <p:ph idx="1"/>
          </p:nvPr>
        </p:nvSpPr>
        <p:spPr>
          <a:xfrm>
            <a:off x="401783" y="1825625"/>
            <a:ext cx="11194472" cy="4598926"/>
          </a:xfrm>
        </p:spPr>
        <p:txBody>
          <a:bodyPr>
            <a:normAutofit lnSpcReduction="10000"/>
          </a:bodyPr>
          <a:lstStyle/>
          <a:p>
            <a:pPr algn="just">
              <a:lnSpc>
                <a:spcPct val="150000"/>
              </a:lnSpc>
            </a:pPr>
            <a:r>
              <a:rPr lang="en-US" sz="2400" b="0" i="0" u="none" strike="noStrike" dirty="0">
                <a:solidFill>
                  <a:srgbClr val="000000"/>
                </a:solidFill>
                <a:effectLst/>
                <a:latin typeface="Arial" panose="020B0604020202020204" pitchFamily="34" charset="0"/>
              </a:rPr>
              <a:t>Direct oral anticoagulants (DOACs) include:</a:t>
            </a:r>
          </a:p>
          <a:p>
            <a:pPr marL="0" indent="0" algn="just">
              <a:lnSpc>
                <a:spcPct val="150000"/>
              </a:lnSpc>
              <a:buNone/>
            </a:pPr>
            <a:r>
              <a:rPr lang="en-US" sz="2400" b="0" i="0" u="none" strike="noStrike" dirty="0">
                <a:solidFill>
                  <a:srgbClr val="000000"/>
                </a:solidFill>
                <a:effectLst/>
                <a:latin typeface="Arial" panose="020B0604020202020204" pitchFamily="34" charset="0"/>
              </a:rPr>
              <a:t>1)oral direct thrombin inhibitor: </a:t>
            </a:r>
            <a:r>
              <a:rPr lang="en-US" sz="2400" b="0" i="0" u="sng" dirty="0">
                <a:solidFill>
                  <a:srgbClr val="00905A"/>
                </a:solidFill>
                <a:effectLst/>
                <a:latin typeface="Arial" panose="020B0604020202020204" pitchFamily="34" charset="0"/>
              </a:rPr>
              <a:t>dabigatran</a:t>
            </a:r>
            <a:r>
              <a:rPr lang="en-US" sz="2400" b="0" i="0" u="none" strike="noStrike" dirty="0">
                <a:solidFill>
                  <a:srgbClr val="000000"/>
                </a:solidFill>
                <a:effectLst/>
                <a:latin typeface="Arial" panose="020B0604020202020204" pitchFamily="34" charset="0"/>
              </a:rPr>
              <a:t> </a:t>
            </a:r>
          </a:p>
          <a:p>
            <a:pPr marL="0" indent="0" algn="just">
              <a:lnSpc>
                <a:spcPct val="150000"/>
              </a:lnSpc>
              <a:buNone/>
            </a:pPr>
            <a:r>
              <a:rPr lang="en-US" sz="2400" b="0" i="0" u="none" strike="noStrike" dirty="0">
                <a:solidFill>
                  <a:srgbClr val="000000"/>
                </a:solidFill>
                <a:effectLst/>
                <a:latin typeface="Arial" panose="020B0604020202020204" pitchFamily="34" charset="0"/>
              </a:rPr>
              <a:t>2) factor </a:t>
            </a:r>
            <a:r>
              <a:rPr lang="en-US" sz="2400" b="0" i="0" u="none" strike="noStrike" dirty="0" err="1">
                <a:solidFill>
                  <a:srgbClr val="000000"/>
                </a:solidFill>
                <a:effectLst/>
                <a:latin typeface="Arial" panose="020B0604020202020204" pitchFamily="34" charset="0"/>
              </a:rPr>
              <a:t>Xa</a:t>
            </a:r>
            <a:r>
              <a:rPr lang="en-US" sz="2400" b="0" i="0" u="none" strike="noStrike" dirty="0">
                <a:solidFill>
                  <a:srgbClr val="000000"/>
                </a:solidFill>
                <a:effectLst/>
                <a:latin typeface="Arial" panose="020B0604020202020204" pitchFamily="34" charset="0"/>
              </a:rPr>
              <a:t> inhibitors: (</a:t>
            </a:r>
            <a:r>
              <a:rPr lang="en-US" sz="2400" b="0" i="0" u="sng" dirty="0" err="1">
                <a:solidFill>
                  <a:srgbClr val="00905A"/>
                </a:solidFill>
                <a:effectLst/>
                <a:latin typeface="Arial" panose="020B0604020202020204" pitchFamily="34" charset="0"/>
              </a:rPr>
              <a:t>rivaroxaban</a:t>
            </a:r>
            <a:r>
              <a:rPr lang="en-US" sz="2400" b="0" i="0" u="none" strike="noStrike" dirty="0">
                <a:solidFill>
                  <a:srgbClr val="000000"/>
                </a:solidFill>
                <a:effectLst/>
                <a:latin typeface="Arial" panose="020B0604020202020204" pitchFamily="34" charset="0"/>
              </a:rPr>
              <a:t>, </a:t>
            </a:r>
            <a:r>
              <a:rPr lang="en-US" sz="2400" b="0" i="0" u="sng" dirty="0" err="1">
                <a:solidFill>
                  <a:srgbClr val="00905A"/>
                </a:solidFill>
                <a:effectLst/>
                <a:latin typeface="Arial" panose="020B0604020202020204" pitchFamily="34" charset="0"/>
              </a:rPr>
              <a:t>apixaban</a:t>
            </a:r>
            <a:r>
              <a:rPr lang="en-US" sz="2400" b="0" i="0" u="none" strike="noStrike" dirty="0">
                <a:solidFill>
                  <a:srgbClr val="000000"/>
                </a:solidFill>
                <a:effectLst/>
                <a:latin typeface="Arial" panose="020B0604020202020204" pitchFamily="34" charset="0"/>
              </a:rPr>
              <a:t>, </a:t>
            </a:r>
            <a:r>
              <a:rPr lang="en-US" sz="2400" b="0" i="0" u="sng" dirty="0" err="1">
                <a:solidFill>
                  <a:srgbClr val="00905A"/>
                </a:solidFill>
                <a:effectLst/>
                <a:latin typeface="Arial" panose="020B0604020202020204" pitchFamily="34" charset="0"/>
              </a:rPr>
              <a:t>edoxaban</a:t>
            </a:r>
            <a:r>
              <a:rPr lang="en-US" sz="2400" b="0" i="0" u="none" strike="noStrike" dirty="0">
                <a:solidFill>
                  <a:srgbClr val="000000"/>
                </a:solidFill>
                <a:effectLst/>
                <a:latin typeface="Arial" panose="020B0604020202020204" pitchFamily="34" charset="0"/>
              </a:rPr>
              <a:t>). </a:t>
            </a:r>
          </a:p>
          <a:p>
            <a:pPr algn="just">
              <a:lnSpc>
                <a:spcPct val="150000"/>
              </a:lnSpc>
            </a:pPr>
            <a:r>
              <a:rPr lang="en-US" sz="2400" b="0" i="0" u="none" strike="noStrike" dirty="0">
                <a:solidFill>
                  <a:srgbClr val="000000"/>
                </a:solidFill>
                <a:effectLst/>
                <a:latin typeface="Arial" panose="020B0604020202020204" pitchFamily="34" charset="0"/>
              </a:rPr>
              <a:t>DOACs should not</a:t>
            </a:r>
            <a:r>
              <a:rPr lang="en-US" sz="2400" b="1" i="0" u="none" strike="noStrike" dirty="0">
                <a:solidFill>
                  <a:srgbClr val="000000"/>
                </a:solidFill>
                <a:effectLst/>
                <a:latin typeface="Arial" panose="020B0604020202020204" pitchFamily="34" charset="0"/>
              </a:rPr>
              <a:t> </a:t>
            </a:r>
            <a:r>
              <a:rPr lang="en-US" sz="2400" b="0" i="0" u="none" strike="noStrike" dirty="0">
                <a:solidFill>
                  <a:srgbClr val="000000"/>
                </a:solidFill>
                <a:effectLst/>
                <a:latin typeface="Arial" panose="020B0604020202020204" pitchFamily="34" charset="0"/>
              </a:rPr>
              <a:t>be used during pregnancy</a:t>
            </a:r>
          </a:p>
          <a:p>
            <a:pPr algn="just">
              <a:lnSpc>
                <a:spcPct val="150000"/>
              </a:lnSpc>
            </a:pPr>
            <a:r>
              <a:rPr lang="en-US" sz="2400" b="0" i="0" u="none" strike="noStrike" dirty="0">
                <a:solidFill>
                  <a:srgbClr val="000000"/>
                </a:solidFill>
                <a:effectLst/>
                <a:latin typeface="Arial" panose="020B0604020202020204" pitchFamily="34" charset="0"/>
              </a:rPr>
              <a:t>DOACs also should not be administered to women who are breastfeeding. </a:t>
            </a:r>
          </a:p>
          <a:p>
            <a:pPr algn="just">
              <a:lnSpc>
                <a:spcPct val="150000"/>
              </a:lnSpc>
            </a:pPr>
            <a:r>
              <a:rPr lang="en-US" sz="2400" dirty="0">
                <a:solidFill>
                  <a:srgbClr val="000000"/>
                </a:solidFill>
                <a:latin typeface="Arial" panose="020B0604020202020204" pitchFamily="34" charset="0"/>
              </a:rPr>
              <a:t>Women receiving chronic anticoagulation who are contemplating pregnancy need counseling regarding how to avoid the adverse fetal effects of oral anticoagulants. </a:t>
            </a:r>
          </a:p>
          <a:p>
            <a:pPr algn="just">
              <a:lnSpc>
                <a:spcPct val="150000"/>
              </a:lnSpc>
            </a:pPr>
            <a:endParaRPr lang="en-US" sz="2400" dirty="0"/>
          </a:p>
        </p:txBody>
      </p:sp>
    </p:spTree>
    <p:extLst>
      <p:ext uri="{BB962C8B-B14F-4D97-AF65-F5344CB8AC3E}">
        <p14:creationId xmlns:p14="http://schemas.microsoft.com/office/powerpoint/2010/main" val="35356241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3558D5-036D-0E2F-0D39-9297230F23D4}"/>
              </a:ext>
            </a:extLst>
          </p:cNvPr>
          <p:cNvSpPr>
            <a:spLocks noGrp="1"/>
          </p:cNvSpPr>
          <p:nvPr>
            <p:ph type="title"/>
          </p:nvPr>
        </p:nvSpPr>
        <p:spPr>
          <a:xfrm>
            <a:off x="838200" y="365126"/>
            <a:ext cx="10515600" cy="715530"/>
          </a:xfrm>
        </p:spPr>
        <p:txBody>
          <a:bodyPr/>
          <a:lstStyle/>
          <a:p>
            <a:r>
              <a:rPr lang="en-US" b="1" i="0" u="none" strike="noStrike" dirty="0">
                <a:solidFill>
                  <a:srgbClr val="000000"/>
                </a:solidFill>
                <a:effectLst/>
                <a:latin typeface="Arial" panose="020B0604020202020204" pitchFamily="34" charset="0"/>
              </a:rPr>
              <a:t>Breastfeeding</a:t>
            </a:r>
            <a:endParaRPr lang="en-US" dirty="0"/>
          </a:p>
        </p:txBody>
      </p:sp>
      <p:sp>
        <p:nvSpPr>
          <p:cNvPr id="3" name="Content Placeholder 2">
            <a:extLst>
              <a:ext uri="{FF2B5EF4-FFF2-40B4-BE49-F238E27FC236}">
                <a16:creationId xmlns:a16="http://schemas.microsoft.com/office/drawing/2014/main" id="{413E0F4E-BB42-1189-0381-C555C75BD2EB}"/>
              </a:ext>
            </a:extLst>
          </p:cNvPr>
          <p:cNvSpPr>
            <a:spLocks noGrp="1"/>
          </p:cNvSpPr>
          <p:nvPr>
            <p:ph idx="1"/>
          </p:nvPr>
        </p:nvSpPr>
        <p:spPr>
          <a:xfrm>
            <a:off x="838200" y="1191491"/>
            <a:ext cx="10515600" cy="5389418"/>
          </a:xfrm>
        </p:spPr>
        <p:txBody>
          <a:bodyPr>
            <a:normAutofit/>
          </a:bodyPr>
          <a:lstStyle/>
          <a:p>
            <a:pPr algn="just">
              <a:lnSpc>
                <a:spcPct val="160000"/>
              </a:lnSpc>
            </a:pPr>
            <a:r>
              <a:rPr lang="en-US" b="0" i="0" u="none" strike="noStrike" dirty="0">
                <a:solidFill>
                  <a:srgbClr val="000000"/>
                </a:solidFill>
                <a:effectLst/>
                <a:latin typeface="Arial" panose="020B0604020202020204" pitchFamily="34" charset="0"/>
              </a:rPr>
              <a:t>Many anticoagulants can be used during breastfeeding because they do not accumulate in breast milk. The 2018 American Society of Hematology (ASH) guidelines recommend continuation of the following anticoagulants (if indicated) during breastfeeding:</a:t>
            </a:r>
          </a:p>
          <a:p>
            <a:pPr lvl="1" algn="just">
              <a:lnSpc>
                <a:spcPct val="160000"/>
              </a:lnSpc>
            </a:pPr>
            <a:r>
              <a:rPr lang="en-US" b="0" i="0" u="none" strike="noStrike" dirty="0">
                <a:solidFill>
                  <a:srgbClr val="000000"/>
                </a:solidFill>
                <a:effectLst/>
                <a:latin typeface="Arial" panose="020B0604020202020204" pitchFamily="34" charset="0"/>
              </a:rPr>
              <a:t>LMW heparin</a:t>
            </a:r>
          </a:p>
          <a:p>
            <a:pPr lvl="1" algn="just">
              <a:lnSpc>
                <a:spcPct val="160000"/>
              </a:lnSpc>
            </a:pPr>
            <a:r>
              <a:rPr lang="en-US" b="0" i="0" u="sng" strike="noStrike" dirty="0">
                <a:solidFill>
                  <a:srgbClr val="00905A"/>
                </a:solidFill>
                <a:effectLst/>
                <a:latin typeface="Arial" panose="020B0604020202020204" pitchFamily="34" charset="0"/>
              </a:rPr>
              <a:t>Unfractionated heparin</a:t>
            </a:r>
            <a:endParaRPr lang="en-US" b="0" i="0" u="none" strike="noStrike" dirty="0">
              <a:solidFill>
                <a:srgbClr val="000000"/>
              </a:solidFill>
              <a:effectLst/>
              <a:latin typeface="Arial" panose="020B0604020202020204" pitchFamily="34" charset="0"/>
            </a:endParaRPr>
          </a:p>
          <a:p>
            <a:pPr lvl="1" algn="just">
              <a:lnSpc>
                <a:spcPct val="160000"/>
              </a:lnSpc>
            </a:pPr>
            <a:r>
              <a:rPr lang="en-US" b="0" i="0" u="sng" strike="noStrike" dirty="0" err="1">
                <a:solidFill>
                  <a:srgbClr val="00905A"/>
                </a:solidFill>
                <a:effectLst/>
                <a:latin typeface="Arial" panose="020B0604020202020204" pitchFamily="34" charset="0"/>
              </a:rPr>
              <a:t>Fondaparinux</a:t>
            </a:r>
            <a:endParaRPr lang="en-US" b="0" i="0" u="none" strike="noStrike" dirty="0">
              <a:solidFill>
                <a:srgbClr val="000000"/>
              </a:solidFill>
              <a:effectLst/>
              <a:latin typeface="Arial" panose="020B0604020202020204" pitchFamily="34" charset="0"/>
            </a:endParaRPr>
          </a:p>
          <a:p>
            <a:pPr lvl="1" algn="just">
              <a:lnSpc>
                <a:spcPct val="160000"/>
              </a:lnSpc>
            </a:pPr>
            <a:r>
              <a:rPr lang="en-US" b="0" i="0" u="sng" strike="noStrike" dirty="0">
                <a:solidFill>
                  <a:srgbClr val="00905A"/>
                </a:solidFill>
                <a:effectLst/>
                <a:latin typeface="Arial" panose="020B0604020202020204" pitchFamily="34" charset="0"/>
              </a:rPr>
              <a:t>Warfarin</a:t>
            </a:r>
            <a:r>
              <a:rPr lang="en-US" b="0" i="0" u="none" strike="noStrike" dirty="0">
                <a:solidFill>
                  <a:srgbClr val="000000"/>
                </a:solidFill>
                <a:effectLst/>
                <a:latin typeface="Arial" panose="020B0604020202020204" pitchFamily="34" charset="0"/>
              </a:rPr>
              <a:t> or other vitamin K antagonists</a:t>
            </a:r>
          </a:p>
          <a:p>
            <a:pPr lvl="1" algn="just">
              <a:lnSpc>
                <a:spcPct val="160000"/>
              </a:lnSpc>
            </a:pPr>
            <a:r>
              <a:rPr lang="en-US" b="0" i="0" u="sng" strike="noStrike" dirty="0" err="1">
                <a:solidFill>
                  <a:srgbClr val="00905A"/>
                </a:solidFill>
                <a:effectLst/>
                <a:latin typeface="Arial" panose="020B0604020202020204" pitchFamily="34" charset="0"/>
              </a:rPr>
              <a:t>Danaparoid</a:t>
            </a:r>
            <a:r>
              <a:rPr lang="en-US" b="0" i="0" u="none" strike="noStrike" dirty="0">
                <a:solidFill>
                  <a:srgbClr val="000000"/>
                </a:solidFill>
                <a:effectLst/>
                <a:latin typeface="Arial" panose="020B0604020202020204" pitchFamily="34" charset="0"/>
              </a:rPr>
              <a:t> (not available in the United States)</a:t>
            </a:r>
          </a:p>
        </p:txBody>
      </p:sp>
    </p:spTree>
    <p:extLst>
      <p:ext uri="{BB962C8B-B14F-4D97-AF65-F5344CB8AC3E}">
        <p14:creationId xmlns:p14="http://schemas.microsoft.com/office/powerpoint/2010/main" val="13431616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EB96ABF-974D-B781-C4B8-CBE5A029A8FD}"/>
              </a:ext>
            </a:extLst>
          </p:cNvPr>
          <p:cNvSpPr txBox="1"/>
          <p:nvPr/>
        </p:nvSpPr>
        <p:spPr>
          <a:xfrm>
            <a:off x="2641600" y="1117600"/>
            <a:ext cx="7284720" cy="584775"/>
          </a:xfrm>
          <a:prstGeom prst="rect">
            <a:avLst/>
          </a:prstGeom>
          <a:noFill/>
        </p:spPr>
        <p:txBody>
          <a:bodyPr wrap="square" rtlCol="0">
            <a:spAutoFit/>
          </a:bodyPr>
          <a:lstStyle/>
          <a:p>
            <a:pPr algn="ctr" rtl="1"/>
            <a:r>
              <a:rPr lang="fa-IR" sz="3200" dirty="0">
                <a:solidFill>
                  <a:srgbClr val="FF0000"/>
                </a:solidFill>
              </a:rPr>
              <a:t>عوارض</a:t>
            </a:r>
            <a:r>
              <a:rPr lang="fa-IR" dirty="0"/>
              <a:t> </a:t>
            </a:r>
            <a:r>
              <a:rPr lang="fa-IR" sz="3200" dirty="0">
                <a:solidFill>
                  <a:srgbClr val="FF0000"/>
                </a:solidFill>
              </a:rPr>
              <a:t>درمان</a:t>
            </a:r>
            <a:r>
              <a:rPr lang="fa-IR" dirty="0"/>
              <a:t> </a:t>
            </a:r>
            <a:r>
              <a:rPr lang="fa-IR" sz="3200" dirty="0">
                <a:solidFill>
                  <a:srgbClr val="FF0000"/>
                </a:solidFill>
              </a:rPr>
              <a:t>ضد</a:t>
            </a:r>
            <a:r>
              <a:rPr lang="fa-IR" dirty="0"/>
              <a:t> </a:t>
            </a:r>
            <a:r>
              <a:rPr lang="fa-IR" sz="3200" dirty="0">
                <a:solidFill>
                  <a:srgbClr val="FF0000"/>
                </a:solidFill>
              </a:rPr>
              <a:t>انعقادی</a:t>
            </a:r>
            <a:r>
              <a:rPr lang="fa-IR" dirty="0"/>
              <a:t> </a:t>
            </a:r>
            <a:r>
              <a:rPr lang="fa-IR" sz="3200" dirty="0">
                <a:solidFill>
                  <a:srgbClr val="FF0000"/>
                </a:solidFill>
              </a:rPr>
              <a:t>خوراکی</a:t>
            </a:r>
            <a:endParaRPr lang="en-US" sz="3200" dirty="0">
              <a:solidFill>
                <a:srgbClr val="FF0000"/>
              </a:solidFill>
            </a:endParaRPr>
          </a:p>
        </p:txBody>
      </p:sp>
      <p:sp>
        <p:nvSpPr>
          <p:cNvPr id="3" name="TextBox 2">
            <a:extLst>
              <a:ext uri="{FF2B5EF4-FFF2-40B4-BE49-F238E27FC236}">
                <a16:creationId xmlns:a16="http://schemas.microsoft.com/office/drawing/2014/main" id="{9A6C8E4E-0C3E-0F29-0542-851DBB29CCB0}"/>
              </a:ext>
            </a:extLst>
          </p:cNvPr>
          <p:cNvSpPr txBox="1"/>
          <p:nvPr/>
        </p:nvSpPr>
        <p:spPr>
          <a:xfrm>
            <a:off x="1178560" y="2124957"/>
            <a:ext cx="10210800" cy="2608086"/>
          </a:xfrm>
          <a:prstGeom prst="rect">
            <a:avLst/>
          </a:prstGeom>
          <a:noFill/>
        </p:spPr>
        <p:txBody>
          <a:bodyPr wrap="square" rtlCol="0">
            <a:spAutoFit/>
          </a:bodyPr>
          <a:lstStyle/>
          <a:p>
            <a:pPr algn="r" rtl="1">
              <a:lnSpc>
                <a:spcPct val="150000"/>
              </a:lnSpc>
            </a:pPr>
            <a:r>
              <a:rPr lang="fa-IR" sz="2800" dirty="0"/>
              <a:t>سه عارضه اصلی: </a:t>
            </a:r>
          </a:p>
          <a:p>
            <a:pPr marL="457200" indent="-457200" algn="r" rtl="1">
              <a:lnSpc>
                <a:spcPct val="150000"/>
              </a:lnSpc>
              <a:buFont typeface="Wingdings" panose="05000000000000000000" pitchFamily="2" charset="2"/>
              <a:buChar char="q"/>
            </a:pPr>
            <a:r>
              <a:rPr lang="fa-IR" sz="2800" dirty="0"/>
              <a:t>خونریزی</a:t>
            </a:r>
          </a:p>
          <a:p>
            <a:pPr marL="457200" indent="-457200" algn="r" rtl="1">
              <a:lnSpc>
                <a:spcPct val="150000"/>
              </a:lnSpc>
              <a:buFont typeface="Wingdings" panose="05000000000000000000" pitchFamily="2" charset="2"/>
              <a:buChar char="q"/>
            </a:pPr>
            <a:r>
              <a:rPr lang="fa-IR" sz="2800" dirty="0"/>
              <a:t>ترومبوسیتوپنی</a:t>
            </a:r>
          </a:p>
          <a:p>
            <a:pPr marL="457200" indent="-457200" algn="r" rtl="1">
              <a:lnSpc>
                <a:spcPct val="150000"/>
              </a:lnSpc>
              <a:buFont typeface="Wingdings" panose="05000000000000000000" pitchFamily="2" charset="2"/>
              <a:buChar char="q"/>
            </a:pPr>
            <a:r>
              <a:rPr lang="fa-IR" sz="2800" dirty="0"/>
              <a:t>اوستیوپورز</a:t>
            </a:r>
            <a:endParaRPr lang="en-US" sz="2800" dirty="0"/>
          </a:p>
        </p:txBody>
      </p:sp>
    </p:spTree>
    <p:extLst>
      <p:ext uri="{BB962C8B-B14F-4D97-AF65-F5344CB8AC3E}">
        <p14:creationId xmlns:p14="http://schemas.microsoft.com/office/powerpoint/2010/main" val="6031168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52036C2-2456-5E0E-7E0F-4D585E772D1F}"/>
              </a:ext>
            </a:extLst>
          </p:cNvPr>
          <p:cNvSpPr txBox="1"/>
          <p:nvPr/>
        </p:nvSpPr>
        <p:spPr>
          <a:xfrm>
            <a:off x="426720" y="336292"/>
            <a:ext cx="11257280" cy="6025496"/>
          </a:xfrm>
          <a:prstGeom prst="rect">
            <a:avLst/>
          </a:prstGeom>
          <a:noFill/>
        </p:spPr>
        <p:txBody>
          <a:bodyPr wrap="square">
            <a:spAutoFit/>
          </a:bodyPr>
          <a:lstStyle/>
          <a:p>
            <a:pPr marL="0" marR="0" lvl="0" indent="0" algn="ctr" defTabSz="914400" rtl="1" eaLnBrk="0" fontAlgn="base" latinLnBrk="0" hangingPunct="0">
              <a:lnSpc>
                <a:spcPct val="150000"/>
              </a:lnSpc>
              <a:spcBef>
                <a:spcPct val="0"/>
              </a:spcBef>
              <a:spcAft>
                <a:spcPct val="0"/>
              </a:spcAft>
              <a:buClrTx/>
              <a:buSzTx/>
              <a:buFontTx/>
              <a:buNone/>
              <a:tabLst/>
            </a:pPr>
            <a:r>
              <a:rPr lang="fa-IR" altLang="en-US" sz="3200" dirty="0">
                <a:solidFill>
                  <a:srgbClr val="FF0000"/>
                </a:solidFill>
              </a:rPr>
              <a:t>ترومبوسیتوپنی ناشی از هپارین</a:t>
            </a:r>
            <a:r>
              <a:rPr lang="fa-IR" altLang="en-US" sz="2400" dirty="0">
                <a:solidFill>
                  <a:srgbClr val="202124"/>
                </a:solidFill>
                <a:latin typeface="inherit"/>
                <a:cs typeface="Arial" panose="020B0604020202020204" pitchFamily="34" charset="0"/>
              </a:rPr>
              <a:t>:</a:t>
            </a:r>
          </a:p>
          <a:p>
            <a:pPr marL="0" marR="0" lvl="0" indent="0" algn="r" defTabSz="914400" rtl="1" eaLnBrk="0" fontAlgn="base" latinLnBrk="0" hangingPunct="0">
              <a:lnSpc>
                <a:spcPct val="150000"/>
              </a:lnSpc>
              <a:spcBef>
                <a:spcPct val="0"/>
              </a:spcBef>
              <a:spcAft>
                <a:spcPct val="0"/>
              </a:spcAft>
              <a:buClrTx/>
              <a:buSzTx/>
              <a:buFontTx/>
              <a:buNone/>
              <a:tabLst/>
            </a:pPr>
            <a:r>
              <a:rPr kumimoji="0" lang="ar-SA" altLang="en-US" sz="2800" b="0" i="0" u="none" strike="noStrike" cap="none" normalizeH="0" baseline="0" dirty="0">
                <a:ln>
                  <a:noFill/>
                </a:ln>
                <a:solidFill>
                  <a:srgbClr val="202124"/>
                </a:solidFill>
                <a:effectLst/>
                <a:latin typeface="inherit"/>
                <a:cs typeface="Arial" panose="020B0604020202020204" pitchFamily="34" charset="0"/>
              </a:rPr>
              <a:t>دو نوع وجود دارد </a:t>
            </a:r>
            <a:r>
              <a:rPr lang="fa-IR" altLang="en-US" sz="2800" dirty="0">
                <a:solidFill>
                  <a:srgbClr val="202124"/>
                </a:solidFill>
                <a:latin typeface="inherit"/>
                <a:cs typeface="Arial" panose="020B0604020202020204" pitchFamily="34" charset="0"/>
              </a:rPr>
              <a:t>:</a:t>
            </a:r>
          </a:p>
          <a:p>
            <a:pPr marL="0" marR="0" lvl="0" indent="0" algn="r" defTabSz="914400" rtl="1" eaLnBrk="0" fontAlgn="base" latinLnBrk="0" hangingPunct="0">
              <a:lnSpc>
                <a:spcPct val="150000"/>
              </a:lnSpc>
              <a:spcBef>
                <a:spcPct val="0"/>
              </a:spcBef>
              <a:spcAft>
                <a:spcPct val="0"/>
              </a:spcAft>
              <a:buClrTx/>
              <a:buSzTx/>
              <a:buFontTx/>
              <a:buNone/>
              <a:tabLst/>
            </a:pPr>
            <a:r>
              <a:rPr kumimoji="0" lang="ar-SA" altLang="en-US" sz="2800" b="0" i="0" u="none" strike="noStrike" cap="none" normalizeH="0" baseline="0" dirty="0">
                <a:ln>
                  <a:noFill/>
                </a:ln>
                <a:solidFill>
                  <a:srgbClr val="202124"/>
                </a:solidFill>
                <a:effectLst/>
                <a:latin typeface="inherit"/>
                <a:cs typeface="Arial" panose="020B0604020202020204" pitchFamily="34" charset="0"/>
              </a:rPr>
              <a:t> </a:t>
            </a:r>
            <a:r>
              <a:rPr kumimoji="0" lang="fa-IR" altLang="en-US" sz="2800" b="0" i="0" u="none" strike="noStrike" cap="none" normalizeH="0" baseline="0" dirty="0">
                <a:ln>
                  <a:noFill/>
                </a:ln>
                <a:solidFill>
                  <a:srgbClr val="202124"/>
                </a:solidFill>
                <a:effectLst/>
                <a:latin typeface="inherit"/>
                <a:cs typeface="Arial" panose="020B0604020202020204" pitchFamily="34" charset="0"/>
              </a:rPr>
              <a:t>اول: </a:t>
            </a:r>
            <a:r>
              <a:rPr kumimoji="0" lang="ar-SA" altLang="en-US" sz="2400" b="0" i="0" u="none" strike="noStrike" cap="none" normalizeH="0" baseline="0" dirty="0">
                <a:ln>
                  <a:noFill/>
                </a:ln>
                <a:solidFill>
                  <a:srgbClr val="202124"/>
                </a:solidFill>
                <a:effectLst/>
                <a:latin typeface="inherit"/>
                <a:cs typeface="Arial" panose="020B0604020202020204" pitchFamily="34" charset="0"/>
              </a:rPr>
              <a:t>رایج ترین آنها غیر ایمنی، خوش خیم و برگشت پذیر است ترومبوسیتوپنی که در چند روز اول درمان ایجاد می شود و تقریباً طی 5 روز بدون قطع درمان برطرف می شود. </a:t>
            </a:r>
            <a:endParaRPr kumimoji="0" lang="fa-IR" altLang="en-US" sz="2400" b="0" i="0" u="none" strike="noStrike" cap="none" normalizeH="0" baseline="0" dirty="0">
              <a:ln>
                <a:noFill/>
              </a:ln>
              <a:solidFill>
                <a:srgbClr val="202124"/>
              </a:solidFill>
              <a:effectLst/>
              <a:latin typeface="inherit"/>
              <a:cs typeface="Arial" panose="020B0604020202020204" pitchFamily="34" charset="0"/>
            </a:endParaRPr>
          </a:p>
          <a:p>
            <a:pPr marL="0" marR="0" lvl="0" indent="0" algn="r" defTabSz="914400" rtl="1" eaLnBrk="0" fontAlgn="base" latinLnBrk="0" hangingPunct="0">
              <a:lnSpc>
                <a:spcPct val="150000"/>
              </a:lnSpc>
              <a:spcBef>
                <a:spcPct val="0"/>
              </a:spcBef>
              <a:spcAft>
                <a:spcPct val="0"/>
              </a:spcAft>
              <a:buClrTx/>
              <a:buSzTx/>
              <a:buFontTx/>
              <a:buNone/>
              <a:tabLst/>
            </a:pPr>
            <a:r>
              <a:rPr kumimoji="0" lang="ar-SA" altLang="en-US" sz="2800" b="0" i="0" u="none" strike="noStrike" cap="none" normalizeH="0" baseline="0" dirty="0">
                <a:ln>
                  <a:noFill/>
                </a:ln>
                <a:solidFill>
                  <a:srgbClr val="202124"/>
                </a:solidFill>
                <a:effectLst/>
                <a:latin typeface="inherit"/>
                <a:cs typeface="Arial" panose="020B0604020202020204" pitchFamily="34" charset="0"/>
              </a:rPr>
              <a:t>دوم</a:t>
            </a:r>
            <a:r>
              <a:rPr kumimoji="0" lang="fa-IR" altLang="en-US" sz="2800" b="0" i="0" u="none" strike="noStrike" cap="none" normalizeH="0" baseline="0" dirty="0">
                <a:ln>
                  <a:noFill/>
                </a:ln>
                <a:solidFill>
                  <a:srgbClr val="202124"/>
                </a:solidFill>
                <a:effectLst/>
                <a:latin typeface="inherit"/>
                <a:cs typeface="Arial" panose="020B0604020202020204" pitchFamily="34" charset="0"/>
              </a:rPr>
              <a:t>:</a:t>
            </a:r>
            <a:r>
              <a:rPr kumimoji="0" lang="ar-SA" altLang="en-US" sz="2800" b="0" i="0" u="none" strike="noStrike" cap="none" normalizeH="0" baseline="0" dirty="0">
                <a:ln>
                  <a:noFill/>
                </a:ln>
                <a:solidFill>
                  <a:srgbClr val="202124"/>
                </a:solidFill>
                <a:effectLst/>
                <a:latin typeface="inherit"/>
                <a:cs typeface="Arial" panose="020B0604020202020204" pitchFamily="34" charset="0"/>
              </a:rPr>
              <a:t> </a:t>
            </a:r>
            <a:r>
              <a:rPr kumimoji="0" lang="ar-SA" altLang="en-US" sz="2400" b="0" i="0" u="none" strike="noStrike" cap="none" normalizeH="0" baseline="0" dirty="0">
                <a:ln>
                  <a:noFill/>
                </a:ln>
                <a:solidFill>
                  <a:srgbClr val="202124"/>
                </a:solidFill>
                <a:effectLst/>
                <a:latin typeface="inherit"/>
                <a:cs typeface="Arial" panose="020B0604020202020204" pitchFamily="34" charset="0"/>
              </a:rPr>
              <a:t>شکل شدید</a:t>
            </a:r>
            <a:r>
              <a:rPr kumimoji="0" lang="fa-IR" altLang="en-US" sz="2400" b="0" i="0" u="none" strike="noStrike" cap="none" normalizeH="0" baseline="0" dirty="0">
                <a:ln>
                  <a:noFill/>
                </a:ln>
                <a:solidFill>
                  <a:srgbClr val="202124"/>
                </a:solidFill>
                <a:effectLst/>
                <a:latin typeface="inherit"/>
                <a:cs typeface="Arial" panose="020B0604020202020204" pitchFamily="34" charset="0"/>
              </a:rPr>
              <a:t>تر </a:t>
            </a:r>
            <a:r>
              <a:rPr kumimoji="0" lang="ar-SA" altLang="en-US" sz="2400" b="0" i="0" u="none" strike="noStrike" cap="none" normalizeH="0" baseline="0" dirty="0">
                <a:ln>
                  <a:noFill/>
                </a:ln>
                <a:solidFill>
                  <a:srgbClr val="202124"/>
                </a:solidFill>
                <a:effectLst/>
                <a:latin typeface="inherit"/>
                <a:cs typeface="Arial" panose="020B0604020202020204" pitchFamily="34" charset="0"/>
              </a:rPr>
              <a:t> ترومبوسیتوپنی ناشی از هپارین</a:t>
            </a:r>
            <a:r>
              <a:rPr kumimoji="0" lang="fa-IR" altLang="en-US" sz="2400" b="0" i="0" u="none" strike="noStrike" cap="none" normalizeH="0" baseline="0" dirty="0">
                <a:ln>
                  <a:noFill/>
                </a:ln>
                <a:solidFill>
                  <a:srgbClr val="202124"/>
                </a:solidFill>
                <a:effectLst/>
                <a:latin typeface="inherit"/>
                <a:cs typeface="Arial" panose="020B0604020202020204" pitchFamily="34" charset="0"/>
              </a:rPr>
              <a:t>(</a:t>
            </a:r>
            <a:r>
              <a:rPr kumimoji="0" lang="en-US" altLang="en-US" sz="2400" b="0" i="0" u="none" strike="noStrike" cap="none" normalizeH="0" baseline="0" dirty="0">
                <a:ln>
                  <a:noFill/>
                </a:ln>
                <a:solidFill>
                  <a:srgbClr val="202124"/>
                </a:solidFill>
                <a:effectLst/>
                <a:latin typeface="inherit"/>
                <a:cs typeface="Arial" panose="020B0604020202020204" pitchFamily="34" charset="0"/>
              </a:rPr>
              <a:t>HIP</a:t>
            </a:r>
            <a:r>
              <a:rPr kumimoji="0" lang="fa-IR" altLang="en-US" sz="2400" b="0" i="0" u="none" strike="noStrike" cap="none" normalizeH="0" baseline="0" dirty="0">
                <a:ln>
                  <a:noFill/>
                </a:ln>
                <a:solidFill>
                  <a:srgbClr val="202124"/>
                </a:solidFill>
                <a:effectLst/>
                <a:latin typeface="inherit"/>
                <a:cs typeface="Arial" panose="020B0604020202020204" pitchFamily="34" charset="0"/>
              </a:rPr>
              <a:t>)</a:t>
            </a:r>
            <a:r>
              <a:rPr kumimoji="0" lang="en-US" altLang="en-US" sz="2400" b="0" i="0" u="none" strike="noStrike" cap="none" normalizeH="0" baseline="0" dirty="0">
                <a:ln>
                  <a:noFill/>
                </a:ln>
                <a:solidFill>
                  <a:srgbClr val="202124"/>
                </a:solidFill>
                <a:effectLst/>
                <a:latin typeface="inherit"/>
                <a:cs typeface="Arial" panose="020B0604020202020204" pitchFamily="34" charset="0"/>
              </a:rPr>
              <a:t> </a:t>
            </a:r>
            <a:r>
              <a:rPr kumimoji="0" lang="fa-IR" altLang="en-US" sz="2400" b="0" i="0" u="none" strike="noStrike" cap="none" normalizeH="0" baseline="0" dirty="0">
                <a:ln>
                  <a:noFill/>
                </a:ln>
                <a:solidFill>
                  <a:srgbClr val="202124"/>
                </a:solidFill>
                <a:effectLst/>
                <a:latin typeface="inherit"/>
                <a:cs typeface="Arial" panose="020B0604020202020204" pitchFamily="34" charset="0"/>
              </a:rPr>
              <a:t>است </a:t>
            </a:r>
            <a:r>
              <a:rPr kumimoji="0" lang="ar-SA" altLang="en-US" sz="2400" b="0" i="0" u="none" strike="noStrike" cap="none" normalizeH="0" baseline="0" dirty="0">
                <a:ln>
                  <a:noFill/>
                </a:ln>
                <a:solidFill>
                  <a:srgbClr val="202124"/>
                </a:solidFill>
                <a:effectLst/>
                <a:latin typeface="inherit"/>
                <a:cs typeface="Arial" panose="020B0604020202020204" pitchFamily="34" charset="0"/>
              </a:rPr>
              <a:t>، که یک واکنش ایمنی شامل آنتی‌بادی‌های</a:t>
            </a:r>
            <a:r>
              <a:rPr kumimoji="0" lang="en-US" altLang="en-US" sz="2400" b="0" i="0" u="none" strike="noStrike" cap="none" normalizeH="0" baseline="0" dirty="0">
                <a:ln>
                  <a:noFill/>
                </a:ln>
                <a:solidFill>
                  <a:srgbClr val="202124"/>
                </a:solidFill>
                <a:effectLst/>
                <a:latin typeface="inherit"/>
                <a:cs typeface="Arial" panose="020B0604020202020204" pitchFamily="34" charset="0"/>
              </a:rPr>
              <a:t> IgG </a:t>
            </a:r>
            <a:r>
              <a:rPr kumimoji="0" lang="ar-SA" altLang="en-US" sz="2400" b="0" i="0" u="none" strike="noStrike" cap="none" normalizeH="0" baseline="0" dirty="0">
                <a:ln>
                  <a:noFill/>
                </a:ln>
                <a:solidFill>
                  <a:srgbClr val="202124"/>
                </a:solidFill>
                <a:effectLst/>
                <a:latin typeface="inherit"/>
                <a:cs typeface="Arial" panose="020B0604020202020204" pitchFamily="34" charset="0"/>
              </a:rPr>
              <a:t>علیه کمپلکس‌های فاکتور پلاکت 4 و هپارین</a:t>
            </a:r>
            <a:r>
              <a:rPr kumimoji="0" lang="en-US" altLang="en-US" sz="2400" b="0" i="0" u="none" strike="noStrike" cap="none" normalizeH="0" baseline="0" dirty="0">
                <a:ln>
                  <a:noFill/>
                </a:ln>
                <a:solidFill>
                  <a:schemeClr val="tx1"/>
                </a:solidFill>
                <a:effectLst/>
              </a:rPr>
              <a:t> </a:t>
            </a:r>
            <a:r>
              <a:rPr kumimoji="0" lang="fa-IR" altLang="en-US" sz="2400" b="0" i="0" u="none" strike="noStrike" cap="none" normalizeH="0" baseline="0" dirty="0">
                <a:ln>
                  <a:noFill/>
                </a:ln>
                <a:solidFill>
                  <a:schemeClr val="tx1"/>
                </a:solidFill>
                <a:effectLst/>
              </a:rPr>
              <a:t> در آن دخالت دارد</a:t>
            </a:r>
          </a:p>
          <a:p>
            <a:pPr marL="0" marR="0" lvl="0" indent="0" algn="r" defTabSz="914400" rtl="1" eaLnBrk="0" fontAlgn="base" latinLnBrk="0" hangingPunct="0">
              <a:lnSpc>
                <a:spcPct val="150000"/>
              </a:lnSpc>
              <a:spcBef>
                <a:spcPct val="0"/>
              </a:spcBef>
              <a:spcAft>
                <a:spcPct val="0"/>
              </a:spcAft>
              <a:buClrTx/>
              <a:buSzTx/>
              <a:buFontTx/>
              <a:buNone/>
              <a:tabLst/>
            </a:pPr>
            <a:r>
              <a:rPr lang="fa-IR" altLang="en-US" sz="2400" dirty="0"/>
              <a:t>شروع سریع و 1-3 روز بعد شروع درمان</a:t>
            </a:r>
            <a:endParaRPr kumimoji="0" lang="fa-IR" altLang="en-US" sz="2400" b="0" i="0" u="none" strike="noStrike" cap="none" normalizeH="0" baseline="0" dirty="0">
              <a:ln>
                <a:noFill/>
              </a:ln>
              <a:solidFill>
                <a:schemeClr val="tx1"/>
              </a:solidFill>
              <a:effectLst/>
            </a:endParaRPr>
          </a:p>
          <a:p>
            <a:pPr marL="0" marR="0" lvl="0" indent="0" algn="r" defTabSz="914400" rtl="1" eaLnBrk="0" fontAlgn="base" latinLnBrk="0" hangingPunct="0">
              <a:lnSpc>
                <a:spcPct val="150000"/>
              </a:lnSpc>
              <a:spcBef>
                <a:spcPct val="0"/>
              </a:spcBef>
              <a:spcAft>
                <a:spcPct val="0"/>
              </a:spcAft>
              <a:buClrTx/>
              <a:buSzTx/>
              <a:buFontTx/>
              <a:buNone/>
              <a:tabLst/>
            </a:pPr>
            <a:r>
              <a:rPr lang="fa-IR" altLang="en-US" sz="2400" dirty="0">
                <a:latin typeface="Arial" panose="020B0604020202020204" pitchFamily="34" charset="0"/>
              </a:rPr>
              <a:t>شیوع در بارداری کم و کمتر از یکدهم درصد است</a:t>
            </a:r>
          </a:p>
          <a:p>
            <a:pPr marL="0" marR="0" lvl="0" indent="0" algn="r" defTabSz="914400" rtl="1" eaLnBrk="0" fontAlgn="base" latinLnBrk="0" hangingPunct="0">
              <a:lnSpc>
                <a:spcPct val="150000"/>
              </a:lnSpc>
              <a:spcBef>
                <a:spcPct val="0"/>
              </a:spcBef>
              <a:spcAft>
                <a:spcPct val="0"/>
              </a:spcAft>
              <a:buClrTx/>
              <a:buSzTx/>
              <a:buFontTx/>
              <a:buNone/>
              <a:tabLst/>
            </a:pPr>
            <a:r>
              <a:rPr lang="fa-IR" altLang="en-US" sz="2400" dirty="0">
                <a:latin typeface="Arial" panose="020B0604020202020204" pitchFamily="34" charset="0"/>
              </a:rPr>
              <a:t>پایش پلاکت هر 2 تا 4 روز یکبار با شروع از روز 4 تا 14</a:t>
            </a:r>
          </a:p>
          <a:p>
            <a:pPr marL="0" marR="0" lvl="0" indent="0" algn="r" defTabSz="914400" rtl="1" eaLnBrk="0" fontAlgn="base" latinLnBrk="0" hangingPunct="0">
              <a:lnSpc>
                <a:spcPct val="150000"/>
              </a:lnSpc>
              <a:spcBef>
                <a:spcPct val="0"/>
              </a:spcBef>
              <a:spcAft>
                <a:spcPct val="0"/>
              </a:spcAft>
              <a:buClrTx/>
              <a:buSzTx/>
              <a:buFontTx/>
              <a:buNone/>
              <a:tabLst/>
            </a:pPr>
            <a:r>
              <a:rPr kumimoji="0" lang="fa-IR" altLang="en-US" sz="2400" b="0" i="0" u="none" strike="noStrike" cap="none" normalizeH="0" baseline="0" dirty="0">
                <a:ln>
                  <a:noFill/>
                </a:ln>
                <a:solidFill>
                  <a:schemeClr val="tx1"/>
                </a:solidFill>
                <a:effectLst/>
                <a:latin typeface="Arial" panose="020B0604020202020204" pitchFamily="34" charset="0"/>
              </a:rPr>
              <a:t>درمان قطع هپارین است و استفاده از درمان جایگزین (فونداپارینوکس- مهار کننده پنتاساکاریدی فاکتور 10 فعال) </a:t>
            </a:r>
            <a:endParaRPr kumimoji="0" lang="en-US" altLang="en-US" sz="24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2539156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F878B2-2900-E0C2-DB11-C975C6ACDF81}"/>
              </a:ext>
            </a:extLst>
          </p:cNvPr>
          <p:cNvSpPr txBox="1"/>
          <p:nvPr/>
        </p:nvSpPr>
        <p:spPr>
          <a:xfrm>
            <a:off x="2113280" y="822960"/>
            <a:ext cx="9641840" cy="1807867"/>
          </a:xfrm>
          <a:prstGeom prst="rect">
            <a:avLst/>
          </a:prstGeom>
          <a:noFill/>
        </p:spPr>
        <p:txBody>
          <a:bodyPr wrap="square" rtlCol="0">
            <a:spAutoFit/>
          </a:bodyPr>
          <a:lstStyle/>
          <a:p>
            <a:pPr algn="ctr" rtl="1"/>
            <a:r>
              <a:rPr lang="fa-IR" sz="3200" dirty="0">
                <a:solidFill>
                  <a:srgbClr val="FF0000"/>
                </a:solidFill>
              </a:rPr>
              <a:t>اوستِوپورز</a:t>
            </a:r>
            <a:r>
              <a:rPr lang="fa-IR" dirty="0"/>
              <a:t> </a:t>
            </a:r>
            <a:r>
              <a:rPr lang="fa-IR" sz="3200" dirty="0">
                <a:solidFill>
                  <a:srgbClr val="FF0000"/>
                </a:solidFill>
              </a:rPr>
              <a:t>ناشی</a:t>
            </a:r>
            <a:r>
              <a:rPr lang="fa-IR" dirty="0"/>
              <a:t> </a:t>
            </a:r>
            <a:r>
              <a:rPr lang="fa-IR" sz="3200" dirty="0">
                <a:solidFill>
                  <a:srgbClr val="FF0000"/>
                </a:solidFill>
              </a:rPr>
              <a:t>از</a:t>
            </a:r>
            <a:r>
              <a:rPr lang="fa-IR" dirty="0"/>
              <a:t> </a:t>
            </a:r>
            <a:r>
              <a:rPr lang="fa-IR" sz="3200" dirty="0">
                <a:solidFill>
                  <a:srgbClr val="FF0000"/>
                </a:solidFill>
              </a:rPr>
              <a:t>هپارین</a:t>
            </a:r>
          </a:p>
          <a:p>
            <a:pPr algn="r" rtl="1">
              <a:lnSpc>
                <a:spcPct val="150000"/>
              </a:lnSpc>
            </a:pPr>
            <a:r>
              <a:rPr lang="fa-IR" sz="2800" dirty="0"/>
              <a:t>در موارد مصرف طولانی مدت هپارین</a:t>
            </a:r>
          </a:p>
          <a:p>
            <a:pPr algn="r" rtl="1">
              <a:lnSpc>
                <a:spcPct val="150000"/>
              </a:lnSpc>
            </a:pPr>
            <a:r>
              <a:rPr lang="fa-IR" sz="2800" dirty="0"/>
              <a:t>مصرف روزانه یک و نیم گرم کلسیم</a:t>
            </a:r>
            <a:endParaRPr lang="en-US" sz="2800" dirty="0"/>
          </a:p>
        </p:txBody>
      </p:sp>
    </p:spTree>
    <p:extLst>
      <p:ext uri="{BB962C8B-B14F-4D97-AF65-F5344CB8AC3E}">
        <p14:creationId xmlns:p14="http://schemas.microsoft.com/office/powerpoint/2010/main" val="24175325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E3E7CA3-B165-08E0-97AB-A936672CE05C}"/>
              </a:ext>
            </a:extLst>
          </p:cNvPr>
          <p:cNvSpPr txBox="1"/>
          <p:nvPr/>
        </p:nvSpPr>
        <p:spPr>
          <a:xfrm>
            <a:off x="548640" y="189915"/>
            <a:ext cx="11338560" cy="5934830"/>
          </a:xfrm>
          <a:prstGeom prst="rect">
            <a:avLst/>
          </a:prstGeom>
          <a:noFill/>
        </p:spPr>
        <p:txBody>
          <a:bodyPr wrap="square">
            <a:spAutoFit/>
          </a:bodyPr>
          <a:lstStyle/>
          <a:p>
            <a:pPr>
              <a:lnSpc>
                <a:spcPct val="150000"/>
              </a:lnSpc>
            </a:pPr>
            <a:r>
              <a:rPr lang="en-US" sz="3200" dirty="0">
                <a:solidFill>
                  <a:srgbClr val="FF0000"/>
                </a:solidFill>
              </a:rPr>
              <a:t>SUMMARY</a:t>
            </a:r>
          </a:p>
          <a:p>
            <a:pPr marL="342900" indent="-342900">
              <a:lnSpc>
                <a:spcPct val="150000"/>
              </a:lnSpc>
              <a:buFont typeface="Wingdings" panose="05000000000000000000" pitchFamily="2" charset="2"/>
              <a:buChar char="Ø"/>
            </a:pPr>
            <a:r>
              <a:rPr lang="en-US" sz="2800" dirty="0"/>
              <a:t>Pregnancy and the puerperium are well-established risk factors for</a:t>
            </a:r>
            <a:r>
              <a:rPr lang="fa-IR" sz="2800" dirty="0"/>
              <a:t> </a:t>
            </a:r>
            <a:r>
              <a:rPr lang="en-US" sz="2800" dirty="0"/>
              <a:t>VTE</a:t>
            </a:r>
          </a:p>
          <a:p>
            <a:pPr marL="342900" indent="-342900">
              <a:lnSpc>
                <a:spcPct val="150000"/>
              </a:lnSpc>
              <a:buFont typeface="Wingdings" panose="05000000000000000000" pitchFamily="2" charset="2"/>
              <a:buChar char="Ø"/>
            </a:pPr>
            <a:r>
              <a:rPr lang="en-US" sz="2800" dirty="0"/>
              <a:t>Initial management of suspected VTE during pregnancy depends on the degree of clinical suspicion, whether anticoagulation is contraindicated, and whether PE, DVT, or both are suspected</a:t>
            </a:r>
          </a:p>
          <a:p>
            <a:pPr marL="342900" indent="-342900">
              <a:lnSpc>
                <a:spcPct val="150000"/>
              </a:lnSpc>
              <a:buFont typeface="Wingdings" panose="05000000000000000000" pitchFamily="2" charset="2"/>
              <a:buChar char="Ø"/>
            </a:pPr>
            <a:r>
              <a:rPr lang="en-US" sz="2800" dirty="0"/>
              <a:t>For pregnant women, adjusted dose subcutaneous LMWH, rather than adjusted dose intravenous UFH or vitamin K antagonists. </a:t>
            </a:r>
          </a:p>
          <a:p>
            <a:pPr marL="342900" indent="-342900">
              <a:lnSpc>
                <a:spcPct val="150000"/>
              </a:lnSpc>
              <a:buFont typeface="Wingdings" panose="05000000000000000000" pitchFamily="2" charset="2"/>
              <a:buChar char="Ø"/>
            </a:pPr>
            <a:r>
              <a:rPr lang="en-US" sz="2800" dirty="0"/>
              <a:t>Not to use of oral direct thrombin inhibitors (</a:t>
            </a:r>
            <a:r>
              <a:rPr lang="en-US" sz="2800" dirty="0" err="1"/>
              <a:t>eg</a:t>
            </a:r>
            <a:r>
              <a:rPr lang="en-US" sz="2800" dirty="0"/>
              <a:t>, dabigatran) or anti-</a:t>
            </a:r>
            <a:r>
              <a:rPr lang="en-US" sz="2800" dirty="0" err="1"/>
              <a:t>Xa</a:t>
            </a:r>
            <a:r>
              <a:rPr lang="en-US" sz="2800" dirty="0"/>
              <a:t> inhibitors (</a:t>
            </a:r>
            <a:r>
              <a:rPr lang="en-US" sz="2800" dirty="0" err="1"/>
              <a:t>eg</a:t>
            </a:r>
            <a:r>
              <a:rPr lang="en-US" sz="2800" dirty="0"/>
              <a:t>, rivaroxaban, apixaban) in pregnant women</a:t>
            </a:r>
          </a:p>
        </p:txBody>
      </p:sp>
    </p:spTree>
    <p:extLst>
      <p:ext uri="{BB962C8B-B14F-4D97-AF65-F5344CB8AC3E}">
        <p14:creationId xmlns:p14="http://schemas.microsoft.com/office/powerpoint/2010/main" val="29820570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456E699-77A1-8913-D5EC-82DDA13F5E9B}"/>
              </a:ext>
            </a:extLst>
          </p:cNvPr>
          <p:cNvSpPr txBox="1"/>
          <p:nvPr/>
        </p:nvSpPr>
        <p:spPr>
          <a:xfrm>
            <a:off x="467360" y="834797"/>
            <a:ext cx="10972800" cy="3257174"/>
          </a:xfrm>
          <a:prstGeom prst="rect">
            <a:avLst/>
          </a:prstGeom>
          <a:noFill/>
        </p:spPr>
        <p:txBody>
          <a:bodyPr wrap="square">
            <a:spAutoFit/>
          </a:bodyPr>
          <a:lstStyle/>
          <a:p>
            <a:pPr marL="342900" indent="-342900">
              <a:lnSpc>
                <a:spcPct val="150000"/>
              </a:lnSpc>
              <a:buFont typeface="Wingdings" panose="05000000000000000000" pitchFamily="2" charset="2"/>
              <a:buChar char="Ø"/>
            </a:pPr>
            <a:r>
              <a:rPr lang="en-US" sz="2800" dirty="0"/>
              <a:t>Anticoagulant therapy continue at least six weeks postpartum</a:t>
            </a:r>
          </a:p>
          <a:p>
            <a:pPr marL="342900" indent="-342900">
              <a:lnSpc>
                <a:spcPct val="150000"/>
              </a:lnSpc>
              <a:buFont typeface="Wingdings" panose="05000000000000000000" pitchFamily="2" charset="2"/>
              <a:buChar char="Ø"/>
            </a:pPr>
            <a:r>
              <a:rPr lang="en-US" sz="2800" dirty="0"/>
              <a:t>A total duration of anticoagulant therapy of at least three to six months for women whose only risk factors for VTE were transient (</a:t>
            </a:r>
            <a:r>
              <a:rPr lang="en-US" sz="2800" dirty="0" err="1"/>
              <a:t>eg</a:t>
            </a:r>
            <a:r>
              <a:rPr lang="en-US" sz="2800" dirty="0"/>
              <a:t>, pregnancy) . </a:t>
            </a:r>
          </a:p>
          <a:p>
            <a:pPr marL="342900" indent="-342900">
              <a:lnSpc>
                <a:spcPct val="150000"/>
              </a:lnSpc>
              <a:buFont typeface="Wingdings" panose="05000000000000000000" pitchFamily="2" charset="2"/>
              <a:buChar char="Ø"/>
            </a:pPr>
            <a:r>
              <a:rPr lang="en-US" sz="2800" dirty="0"/>
              <a:t>Patients with persistent risk factors for VTE may require longer therapy</a:t>
            </a:r>
          </a:p>
        </p:txBody>
      </p:sp>
    </p:spTree>
    <p:extLst>
      <p:ext uri="{BB962C8B-B14F-4D97-AF65-F5344CB8AC3E}">
        <p14:creationId xmlns:p14="http://schemas.microsoft.com/office/powerpoint/2010/main" val="378271895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30FB6E6-B008-82AD-1D5F-0BF6355F773C}"/>
              </a:ext>
            </a:extLst>
          </p:cNvPr>
          <p:cNvSpPr/>
          <p:nvPr/>
        </p:nvSpPr>
        <p:spPr>
          <a:xfrm>
            <a:off x="2349718" y="1859895"/>
            <a:ext cx="7492564" cy="1661993"/>
          </a:xfrm>
          <a:prstGeom prst="rect">
            <a:avLst/>
          </a:prstGeom>
          <a:noFill/>
        </p:spPr>
        <p:txBody>
          <a:bodyPr wrap="none" lIns="91440" tIns="45720" rIns="91440" bIns="45720">
            <a:spAutoFit/>
          </a:bodyPr>
          <a:lstStyle/>
          <a:p>
            <a:pPr algn="ctr"/>
            <a:r>
              <a:rPr lang="en-US" sz="5400" b="1" dirty="0">
                <a:ln w="6600">
                  <a:solidFill>
                    <a:schemeClr val="accent2"/>
                  </a:solidFill>
                  <a:prstDash val="solid"/>
                </a:ln>
                <a:solidFill>
                  <a:srgbClr val="FFFFFF"/>
                </a:solidFill>
                <a:effectLst>
                  <a:outerShdw dist="38100" dir="2700000" algn="tl" rotWithShape="0">
                    <a:schemeClr val="accent2"/>
                  </a:outerShdw>
                </a:effectLst>
              </a:rPr>
              <a:t>Thanks for your attention</a:t>
            </a:r>
          </a:p>
          <a:p>
            <a:r>
              <a:rPr lang="en-US" sz="4400" b="1" cap="none" spc="0" dirty="0">
                <a:ln w="6600">
                  <a:solidFill>
                    <a:schemeClr val="accent2"/>
                  </a:solidFill>
                  <a:prstDash val="solid"/>
                </a:ln>
                <a:solidFill>
                  <a:srgbClr val="FFFFFF"/>
                </a:solidFill>
                <a:effectLst>
                  <a:outerShdw dist="38100" dir="2700000" algn="tl" rotWithShape="0">
                    <a:schemeClr val="accent2"/>
                  </a:outerShdw>
                </a:effectLst>
              </a:rPr>
              <a:t>Any question?</a:t>
            </a:r>
          </a:p>
        </p:txBody>
      </p:sp>
    </p:spTree>
    <p:extLst>
      <p:ext uri="{BB962C8B-B14F-4D97-AF65-F5344CB8AC3E}">
        <p14:creationId xmlns:p14="http://schemas.microsoft.com/office/powerpoint/2010/main" val="27160980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28FF256-4C74-68F8-3134-0B3CC6267B6D}"/>
              </a:ext>
            </a:extLst>
          </p:cNvPr>
          <p:cNvSpPr txBox="1"/>
          <p:nvPr/>
        </p:nvSpPr>
        <p:spPr>
          <a:xfrm>
            <a:off x="863600" y="833120"/>
            <a:ext cx="10129520" cy="1200329"/>
          </a:xfrm>
          <a:prstGeom prst="rect">
            <a:avLst/>
          </a:prstGeom>
          <a:noFill/>
        </p:spPr>
        <p:txBody>
          <a:bodyPr wrap="square" rtlCol="0">
            <a:spAutoFit/>
          </a:bodyPr>
          <a:lstStyle/>
          <a:p>
            <a:pPr algn="r" rtl="1"/>
            <a:r>
              <a:rPr lang="fa-IR" sz="2400" dirty="0"/>
              <a:t>منیج منت اولیه در موارد شک به </a:t>
            </a:r>
            <a:r>
              <a:rPr lang="en-US" sz="2400" dirty="0"/>
              <a:t>VTE</a:t>
            </a:r>
            <a:r>
              <a:rPr lang="fa-IR" sz="2400" dirty="0"/>
              <a:t> بستگی به میزان شک بالینی به آمبولی حاد ریه، و اینکه کنتراندیکاسیون آنتی کواگولانت وجود دارد یا خیر و اینکه تنها </a:t>
            </a:r>
            <a:r>
              <a:rPr lang="en-US" sz="2400" dirty="0"/>
              <a:t>PT</a:t>
            </a:r>
            <a:r>
              <a:rPr lang="fa-IR" sz="2400" dirty="0"/>
              <a:t> یا </a:t>
            </a:r>
            <a:r>
              <a:rPr lang="en-US" sz="2400" dirty="0"/>
              <a:t>DVT </a:t>
            </a:r>
            <a:r>
              <a:rPr lang="fa-IR" sz="2400" dirty="0"/>
              <a:t> و یا هر دو مورد شک است بستگی دارد</a:t>
            </a:r>
            <a:endParaRPr lang="en-US" sz="2400" dirty="0"/>
          </a:p>
        </p:txBody>
      </p:sp>
      <p:sp>
        <p:nvSpPr>
          <p:cNvPr id="8" name="TextBox 7">
            <a:extLst>
              <a:ext uri="{FF2B5EF4-FFF2-40B4-BE49-F238E27FC236}">
                <a16:creationId xmlns:a16="http://schemas.microsoft.com/office/drawing/2014/main" id="{DCEDD77B-3CC0-245A-9BB0-64B3C8C60946}"/>
              </a:ext>
            </a:extLst>
          </p:cNvPr>
          <p:cNvSpPr txBox="1"/>
          <p:nvPr/>
        </p:nvSpPr>
        <p:spPr>
          <a:xfrm>
            <a:off x="863600" y="2234337"/>
            <a:ext cx="10220960" cy="830997"/>
          </a:xfrm>
          <a:prstGeom prst="rect">
            <a:avLst/>
          </a:prstGeom>
          <a:noFill/>
        </p:spPr>
        <p:txBody>
          <a:bodyPr wrap="square">
            <a:spAutoFit/>
          </a:bodyPr>
          <a:lstStyle/>
          <a:p>
            <a:pPr algn="r" rtl="1"/>
            <a:r>
              <a:rPr kumimoji="0" lang="ar-SA" altLang="en-US" sz="2400" b="0" i="0" u="none" strike="noStrike" cap="none" normalizeH="0" baseline="0" dirty="0">
                <a:ln>
                  <a:noFill/>
                </a:ln>
                <a:solidFill>
                  <a:srgbClr val="202124"/>
                </a:solidFill>
                <a:effectLst/>
                <a:latin typeface="inherit"/>
                <a:cs typeface="Arial" panose="020B0604020202020204" pitchFamily="34" charset="0"/>
              </a:rPr>
              <a:t>هنگامی که </a:t>
            </a:r>
            <a:r>
              <a:rPr kumimoji="0" lang="ar-SA" altLang="en-US" sz="2400" b="0" i="0" u="none" strike="noStrike" cap="none" normalizeH="0" baseline="0" dirty="0">
                <a:ln>
                  <a:noFill/>
                </a:ln>
                <a:solidFill>
                  <a:srgbClr val="FF0000"/>
                </a:solidFill>
                <a:effectLst/>
                <a:latin typeface="inherit"/>
                <a:cs typeface="Arial" panose="020B0604020202020204" pitchFamily="34" charset="0"/>
              </a:rPr>
              <a:t>ظن بالینی بالا </a:t>
            </a:r>
            <a:r>
              <a:rPr kumimoji="0" lang="fa-IR" altLang="en-US" sz="2400" b="0" i="0" u="none" strike="noStrike" cap="none" normalizeH="0" baseline="0" dirty="0">
                <a:ln>
                  <a:noFill/>
                </a:ln>
                <a:solidFill>
                  <a:srgbClr val="202124"/>
                </a:solidFill>
                <a:effectLst/>
                <a:latin typeface="inherit"/>
                <a:cs typeface="Arial" panose="020B0604020202020204" pitchFamily="34" charset="0"/>
              </a:rPr>
              <a:t>(</a:t>
            </a:r>
            <a:r>
              <a:rPr lang="en-US" altLang="en-US" sz="2400" dirty="0">
                <a:solidFill>
                  <a:srgbClr val="202124"/>
                </a:solidFill>
                <a:latin typeface="inherit"/>
                <a:cs typeface="Arial" panose="020B0604020202020204" pitchFamily="34" charset="0"/>
              </a:rPr>
              <a:t>high</a:t>
            </a:r>
            <a:r>
              <a:rPr kumimoji="0" lang="fa-IR" altLang="en-US" sz="2400" b="0" i="0" u="none" strike="noStrike" cap="none" normalizeH="0" baseline="0" dirty="0">
                <a:ln>
                  <a:noFill/>
                </a:ln>
                <a:solidFill>
                  <a:srgbClr val="202124"/>
                </a:solidFill>
                <a:effectLst/>
                <a:latin typeface="inherit"/>
                <a:cs typeface="Arial" panose="020B0604020202020204" pitchFamily="34" charset="0"/>
              </a:rPr>
              <a:t>)</a:t>
            </a:r>
            <a:r>
              <a:rPr kumimoji="0" lang="ar-SA" altLang="en-US" sz="2400" b="0" i="0" u="none" strike="noStrike" cap="none" normalizeH="0" baseline="0" dirty="0">
                <a:ln>
                  <a:noFill/>
                </a:ln>
                <a:solidFill>
                  <a:srgbClr val="202124"/>
                </a:solidFill>
                <a:effectLst/>
                <a:latin typeface="inherit"/>
                <a:cs typeface="Arial" panose="020B0604020202020204" pitchFamily="34" charset="0"/>
              </a:rPr>
              <a:t>برای</a:t>
            </a:r>
            <a:r>
              <a:rPr kumimoji="0" lang="en-US" altLang="en-US" sz="2400" b="0" i="0" u="none" strike="noStrike" cap="none" normalizeH="0" baseline="0" dirty="0">
                <a:ln>
                  <a:noFill/>
                </a:ln>
                <a:solidFill>
                  <a:srgbClr val="92D050"/>
                </a:solidFill>
                <a:effectLst/>
                <a:latin typeface="inherit"/>
                <a:cs typeface="Arial" panose="020B0604020202020204" pitchFamily="34" charset="0"/>
              </a:rPr>
              <a:t>PE</a:t>
            </a:r>
            <a:r>
              <a:rPr kumimoji="0" lang="en-US" altLang="en-US" sz="2400" b="0" i="0" u="none" strike="noStrike" cap="none" normalizeH="0" baseline="0" dirty="0">
                <a:ln>
                  <a:noFill/>
                </a:ln>
                <a:solidFill>
                  <a:srgbClr val="202124"/>
                </a:solidFill>
                <a:effectLst/>
                <a:latin typeface="inherit"/>
                <a:cs typeface="Arial" panose="020B0604020202020204" pitchFamily="34" charset="0"/>
              </a:rPr>
              <a:t>  </a:t>
            </a:r>
            <a:r>
              <a:rPr kumimoji="0" lang="ar-SA" altLang="en-US" sz="2400" b="0" i="0" u="none" strike="noStrike" cap="none" normalizeH="0" baseline="0" dirty="0">
                <a:ln>
                  <a:noFill/>
                </a:ln>
                <a:solidFill>
                  <a:srgbClr val="202124"/>
                </a:solidFill>
                <a:effectLst/>
                <a:latin typeface="inherit"/>
                <a:cs typeface="Arial" panose="020B0604020202020204" pitchFamily="34" charset="0"/>
              </a:rPr>
              <a:t>حاد وجود دارد، درمان تجربی ضد انعقاد قبل از ارزیابی تشخیصی </a:t>
            </a:r>
            <a:r>
              <a:rPr lang="fa-IR" altLang="en-US" sz="2400" dirty="0">
                <a:solidFill>
                  <a:srgbClr val="202124"/>
                </a:solidFill>
                <a:latin typeface="inherit"/>
                <a:cs typeface="Arial" panose="020B0604020202020204" pitchFamily="34" charset="0"/>
              </a:rPr>
              <a:t>شروع </a:t>
            </a:r>
            <a:r>
              <a:rPr kumimoji="0" lang="ar-SA" altLang="en-US" sz="2400" b="0" i="0" u="none" strike="noStrike" cap="none" normalizeH="0" baseline="0" dirty="0">
                <a:ln>
                  <a:noFill/>
                </a:ln>
                <a:solidFill>
                  <a:srgbClr val="202124"/>
                </a:solidFill>
                <a:effectLst/>
                <a:latin typeface="inherit"/>
                <a:cs typeface="Arial" panose="020B0604020202020204" pitchFamily="34" charset="0"/>
              </a:rPr>
              <a:t>می شود. </a:t>
            </a:r>
            <a:r>
              <a:rPr lang="fa-IR" altLang="en-US" sz="2400" dirty="0">
                <a:solidFill>
                  <a:srgbClr val="202124"/>
                </a:solidFill>
                <a:latin typeface="inherit"/>
                <a:cs typeface="Arial" panose="020B0604020202020204" pitchFamily="34" charset="0"/>
              </a:rPr>
              <a:t>در صورت رد </a:t>
            </a:r>
            <a:r>
              <a:rPr lang="en-US" altLang="en-US" sz="2400" dirty="0">
                <a:solidFill>
                  <a:srgbClr val="202124"/>
                </a:solidFill>
                <a:latin typeface="inherit"/>
                <a:cs typeface="Arial" panose="020B0604020202020204" pitchFamily="34" charset="0"/>
              </a:rPr>
              <a:t>VTE</a:t>
            </a:r>
            <a:r>
              <a:rPr lang="fa-IR" altLang="en-US" sz="2400" dirty="0">
                <a:solidFill>
                  <a:srgbClr val="202124"/>
                </a:solidFill>
                <a:latin typeface="inherit"/>
                <a:cs typeface="Arial" panose="020B0604020202020204" pitchFamily="34" charset="0"/>
              </a:rPr>
              <a:t> درمان ضد انعقادی قطع میشود</a:t>
            </a:r>
            <a:endParaRPr lang="en-US" sz="2400" dirty="0"/>
          </a:p>
        </p:txBody>
      </p:sp>
      <p:sp>
        <p:nvSpPr>
          <p:cNvPr id="11" name="TextBox 10">
            <a:extLst>
              <a:ext uri="{FF2B5EF4-FFF2-40B4-BE49-F238E27FC236}">
                <a16:creationId xmlns:a16="http://schemas.microsoft.com/office/drawing/2014/main" id="{C980CB64-ED06-5AA7-6007-7037475C7D07}"/>
              </a:ext>
            </a:extLst>
          </p:cNvPr>
          <p:cNvSpPr txBox="1"/>
          <p:nvPr/>
        </p:nvSpPr>
        <p:spPr>
          <a:xfrm>
            <a:off x="863600" y="3512404"/>
            <a:ext cx="10175240" cy="830997"/>
          </a:xfrm>
          <a:prstGeom prst="rect">
            <a:avLst/>
          </a:prstGeom>
          <a:noFill/>
        </p:spPr>
        <p:txBody>
          <a:bodyPr wrap="square">
            <a:spAutoFit/>
          </a:bodyPr>
          <a:lstStyle/>
          <a:p>
            <a:pPr algn="r" rtl="1"/>
            <a:r>
              <a:rPr kumimoji="0" lang="ar-SA" altLang="en-US" sz="2400" b="0" i="0" u="none" strike="noStrike" cap="none" normalizeH="0" baseline="0" dirty="0">
                <a:ln>
                  <a:noFill/>
                </a:ln>
                <a:solidFill>
                  <a:srgbClr val="202124"/>
                </a:solidFill>
                <a:effectLst/>
                <a:latin typeface="inherit"/>
                <a:cs typeface="Arial" panose="020B0604020202020204" pitchFamily="34" charset="0"/>
              </a:rPr>
              <a:t>هنگامی که </a:t>
            </a:r>
            <a:r>
              <a:rPr kumimoji="0" lang="ar-SA" altLang="en-US" sz="2400" b="0" i="0" u="none" strike="noStrike" cap="none" normalizeH="0" baseline="0" dirty="0">
                <a:ln>
                  <a:noFill/>
                </a:ln>
                <a:solidFill>
                  <a:srgbClr val="FF0000"/>
                </a:solidFill>
                <a:effectLst/>
                <a:latin typeface="inherit"/>
                <a:cs typeface="Arial" panose="020B0604020202020204" pitchFamily="34" charset="0"/>
              </a:rPr>
              <a:t>سوء ظن بالینی کم یا متوسط </a:t>
            </a:r>
            <a:r>
              <a:rPr kumimoji="0" lang="ar-SA" altLang="en-US" sz="2400" b="0" i="0" u="none" strike="noStrike" cap="none" normalizeH="0" baseline="0" dirty="0">
                <a:ln>
                  <a:noFill/>
                </a:ln>
                <a:solidFill>
                  <a:srgbClr val="202124"/>
                </a:solidFill>
                <a:effectLst/>
                <a:latin typeface="inherit"/>
                <a:cs typeface="Arial" panose="020B0604020202020204" pitchFamily="34" charset="0"/>
              </a:rPr>
              <a:t>​​</a:t>
            </a:r>
            <a:r>
              <a:rPr lang="fa-IR" altLang="en-US" sz="2400" dirty="0">
                <a:solidFill>
                  <a:srgbClr val="202124"/>
                </a:solidFill>
                <a:latin typeface="inherit"/>
                <a:cs typeface="Arial" panose="020B0604020202020204" pitchFamily="34" charset="0"/>
              </a:rPr>
              <a:t>(</a:t>
            </a:r>
            <a:r>
              <a:rPr lang="en-US" altLang="en-US" sz="2400" dirty="0">
                <a:solidFill>
                  <a:srgbClr val="202124"/>
                </a:solidFill>
                <a:latin typeface="inherit"/>
                <a:cs typeface="Arial" panose="020B0604020202020204" pitchFamily="34" charset="0"/>
              </a:rPr>
              <a:t>low to moderate</a:t>
            </a:r>
            <a:r>
              <a:rPr lang="fa-IR" altLang="en-US" sz="2400" dirty="0">
                <a:solidFill>
                  <a:srgbClr val="202124"/>
                </a:solidFill>
                <a:latin typeface="inherit"/>
                <a:cs typeface="Arial" panose="020B0604020202020204" pitchFamily="34" charset="0"/>
              </a:rPr>
              <a:t>)</a:t>
            </a:r>
            <a:r>
              <a:rPr kumimoji="0" lang="ar-SA" altLang="en-US" sz="2400" b="0" i="0" u="none" strike="noStrike" cap="none" normalizeH="0" baseline="0" dirty="0">
                <a:ln>
                  <a:noFill/>
                </a:ln>
                <a:solidFill>
                  <a:srgbClr val="202124"/>
                </a:solidFill>
                <a:effectLst/>
                <a:latin typeface="inherit"/>
                <a:cs typeface="Arial" panose="020B0604020202020204" pitchFamily="34" charset="0"/>
              </a:rPr>
              <a:t>برای</a:t>
            </a:r>
            <a:r>
              <a:rPr kumimoji="0" lang="en-US" altLang="en-US" sz="2400" b="0" i="0" u="none" strike="noStrike" cap="none" normalizeH="0" baseline="0" dirty="0">
                <a:ln>
                  <a:noFill/>
                </a:ln>
                <a:solidFill>
                  <a:srgbClr val="92D050"/>
                </a:solidFill>
                <a:effectLst/>
                <a:latin typeface="inherit"/>
                <a:cs typeface="Arial" panose="020B0604020202020204" pitchFamily="34" charset="0"/>
              </a:rPr>
              <a:t>PE </a:t>
            </a:r>
            <a:r>
              <a:rPr kumimoji="0" lang="fa-IR" altLang="en-US" sz="2400" b="0" i="0" u="none" strike="noStrike" cap="none" normalizeH="0" baseline="0" dirty="0">
                <a:ln>
                  <a:noFill/>
                </a:ln>
                <a:solidFill>
                  <a:srgbClr val="202124"/>
                </a:solidFill>
                <a:effectLst/>
                <a:latin typeface="inherit"/>
                <a:cs typeface="Arial" panose="020B0604020202020204" pitchFamily="34" charset="0"/>
              </a:rPr>
              <a:t> </a:t>
            </a:r>
            <a:r>
              <a:rPr kumimoji="0" lang="ar-SA" altLang="en-US" sz="2400" b="0" i="0" u="none" strike="noStrike" cap="none" normalizeH="0" baseline="0" dirty="0">
                <a:ln>
                  <a:noFill/>
                </a:ln>
                <a:solidFill>
                  <a:srgbClr val="202124"/>
                </a:solidFill>
                <a:effectLst/>
                <a:latin typeface="inherit"/>
                <a:cs typeface="Arial" panose="020B0604020202020204" pitchFamily="34" charset="0"/>
              </a:rPr>
              <a:t>وجود دارد، درمان تجربی ضد انعقاد قبل از ارزیابی تشخیصی بر اساس </a:t>
            </a:r>
            <a:r>
              <a:rPr kumimoji="0" lang="fa-IR" altLang="en-US" sz="2400" b="0" i="0" u="none" strike="noStrike" cap="none" normalizeH="0" baseline="0" dirty="0">
                <a:ln>
                  <a:noFill/>
                </a:ln>
                <a:solidFill>
                  <a:srgbClr val="202124"/>
                </a:solidFill>
                <a:effectLst/>
                <a:latin typeface="inherit"/>
                <a:cs typeface="Arial" panose="020B0604020202020204" pitchFamily="34" charset="0"/>
              </a:rPr>
              <a:t>کیس</a:t>
            </a:r>
            <a:r>
              <a:rPr kumimoji="0" lang="ar-SA" altLang="en-US" sz="2400" b="0" i="0" u="none" strike="noStrike" cap="none" normalizeH="0" baseline="0" dirty="0">
                <a:ln>
                  <a:noFill/>
                </a:ln>
                <a:solidFill>
                  <a:srgbClr val="202124"/>
                </a:solidFill>
                <a:effectLst/>
                <a:latin typeface="inherit"/>
                <a:cs typeface="Arial" panose="020B0604020202020204" pitchFamily="34" charset="0"/>
              </a:rPr>
              <a:t> به </a:t>
            </a:r>
            <a:r>
              <a:rPr kumimoji="0" lang="fa-IR" altLang="en-US" sz="2400" b="0" i="0" u="none" strike="noStrike" cap="none" normalizeH="0" baseline="0" dirty="0">
                <a:ln>
                  <a:noFill/>
                </a:ln>
                <a:solidFill>
                  <a:srgbClr val="202124"/>
                </a:solidFill>
                <a:effectLst/>
                <a:latin typeface="inherit"/>
                <a:cs typeface="Arial" panose="020B0604020202020204" pitchFamily="34" charset="0"/>
              </a:rPr>
              <a:t>کیس</a:t>
            </a:r>
            <a:r>
              <a:rPr kumimoji="0" lang="ar-SA" altLang="en-US" sz="2400" b="0" i="0" u="none" strike="noStrike" cap="none" normalizeH="0" baseline="0" dirty="0">
                <a:ln>
                  <a:noFill/>
                </a:ln>
                <a:solidFill>
                  <a:srgbClr val="202124"/>
                </a:solidFill>
                <a:effectLst/>
                <a:latin typeface="inherit"/>
                <a:cs typeface="Arial" panose="020B0604020202020204" pitchFamily="34" charset="0"/>
              </a:rPr>
              <a:t> تعیین می </a:t>
            </a:r>
            <a:r>
              <a:rPr kumimoji="0" lang="fa-IR" altLang="en-US" sz="2400" b="0" i="0" u="none" strike="noStrike" cap="none" normalizeH="0" baseline="0" dirty="0">
                <a:ln>
                  <a:noFill/>
                </a:ln>
                <a:solidFill>
                  <a:srgbClr val="202124"/>
                </a:solidFill>
                <a:effectLst/>
                <a:latin typeface="inherit"/>
                <a:cs typeface="Arial" panose="020B0604020202020204" pitchFamily="34" charset="0"/>
              </a:rPr>
              <a:t>شود</a:t>
            </a:r>
            <a:endParaRPr lang="en-US" sz="2400" dirty="0"/>
          </a:p>
        </p:txBody>
      </p:sp>
      <p:sp>
        <p:nvSpPr>
          <p:cNvPr id="6" name="TextBox 5">
            <a:extLst>
              <a:ext uri="{FF2B5EF4-FFF2-40B4-BE49-F238E27FC236}">
                <a16:creationId xmlns:a16="http://schemas.microsoft.com/office/drawing/2014/main" id="{B0B5B4E0-8681-BE43-A2CA-000C1A3C34EA}"/>
              </a:ext>
            </a:extLst>
          </p:cNvPr>
          <p:cNvSpPr txBox="1"/>
          <p:nvPr/>
        </p:nvSpPr>
        <p:spPr>
          <a:xfrm>
            <a:off x="863600" y="4971873"/>
            <a:ext cx="10220960" cy="1200329"/>
          </a:xfrm>
          <a:prstGeom prst="rect">
            <a:avLst/>
          </a:prstGeom>
          <a:noFill/>
        </p:spPr>
        <p:txBody>
          <a:bodyPr wrap="square">
            <a:spAutoFit/>
          </a:bodyPr>
          <a:lstStyle/>
          <a:p>
            <a:pPr algn="r" rtl="1"/>
            <a:r>
              <a:rPr kumimoji="0" lang="ar-SA" altLang="en-US" sz="2400" b="0" i="0" u="none" strike="noStrike" cap="none" normalizeH="0" baseline="0" dirty="0">
                <a:ln>
                  <a:noFill/>
                </a:ln>
                <a:solidFill>
                  <a:srgbClr val="202124"/>
                </a:solidFill>
                <a:effectLst/>
                <a:latin typeface="inherit"/>
                <a:cs typeface="Arial" panose="020B0604020202020204" pitchFamily="34" charset="0"/>
              </a:rPr>
              <a:t>هنگامی که شک به</a:t>
            </a:r>
            <a:r>
              <a:rPr lang="fa-IR" altLang="en-US" sz="2400" dirty="0">
                <a:solidFill>
                  <a:srgbClr val="202124"/>
                </a:solidFill>
                <a:latin typeface="inherit"/>
                <a:cs typeface="Arial" panose="020B0604020202020204" pitchFamily="34" charset="0"/>
              </a:rPr>
              <a:t> </a:t>
            </a:r>
            <a:r>
              <a:rPr lang="en-US" altLang="en-US" sz="2400" dirty="0">
                <a:solidFill>
                  <a:srgbClr val="92D050"/>
                </a:solidFill>
              </a:rPr>
              <a:t>DVT</a:t>
            </a:r>
            <a:r>
              <a:rPr kumimoji="0" lang="fa-IR" altLang="en-US" sz="2400" b="0" i="0" u="none" strike="noStrike" cap="none" normalizeH="0" baseline="0" dirty="0">
                <a:ln>
                  <a:noFill/>
                </a:ln>
                <a:solidFill>
                  <a:srgbClr val="202124"/>
                </a:solidFill>
                <a:effectLst/>
                <a:latin typeface="inherit"/>
                <a:cs typeface="Arial" panose="020B0604020202020204" pitchFamily="34" charset="0"/>
              </a:rPr>
              <a:t> </a:t>
            </a:r>
            <a:r>
              <a:rPr kumimoji="0" lang="ar-SA" altLang="en-US" sz="2400" b="0" i="0" u="none" strike="noStrike" cap="none" normalizeH="0" baseline="0" dirty="0">
                <a:ln>
                  <a:noFill/>
                </a:ln>
                <a:solidFill>
                  <a:srgbClr val="202124"/>
                </a:solidFill>
                <a:effectLst/>
                <a:latin typeface="inherit"/>
                <a:cs typeface="Arial" panose="020B0604020202020204" pitchFamily="34" charset="0"/>
              </a:rPr>
              <a:t>به تنهایی وجود دارد</a:t>
            </a:r>
            <a:r>
              <a:rPr kumimoji="0" lang="en-US" altLang="en-US" sz="2400" b="0" i="0" u="none" strike="noStrike" cap="none" normalizeH="0" baseline="0" dirty="0">
                <a:ln>
                  <a:noFill/>
                </a:ln>
                <a:solidFill>
                  <a:srgbClr val="202124"/>
                </a:solidFill>
                <a:effectLst/>
                <a:latin typeface="inherit"/>
                <a:cs typeface="Arial" panose="020B0604020202020204" pitchFamily="34" charset="0"/>
              </a:rPr>
              <a:t> </a:t>
            </a:r>
            <a:r>
              <a:rPr kumimoji="0" lang="fa-IR" altLang="en-US" sz="2400" b="0" i="0" u="none" strike="noStrike" cap="none" normalizeH="0" baseline="0" dirty="0">
                <a:ln>
                  <a:noFill/>
                </a:ln>
                <a:solidFill>
                  <a:srgbClr val="202124"/>
                </a:solidFill>
                <a:effectLst/>
                <a:latin typeface="inherit"/>
                <a:cs typeface="Arial" panose="020B0604020202020204" pitchFamily="34" charset="0"/>
              </a:rPr>
              <a:t>و </a:t>
            </a:r>
            <a:r>
              <a:rPr kumimoji="0" lang="ar-SA" altLang="en-US" sz="2400" b="0" i="0" u="none" strike="noStrike" cap="none" normalizeH="0" baseline="0" dirty="0">
                <a:ln>
                  <a:noFill/>
                </a:ln>
                <a:solidFill>
                  <a:srgbClr val="202124"/>
                </a:solidFill>
                <a:effectLst/>
                <a:latin typeface="inherit"/>
                <a:cs typeface="Arial" panose="020B0604020202020204" pitchFamily="34" charset="0"/>
              </a:rPr>
              <a:t>هیچ شواهد بالینی یا شک به</a:t>
            </a:r>
            <a:r>
              <a:rPr kumimoji="0" lang="en-US" altLang="en-US" sz="2400" b="0" i="0" u="none" strike="noStrike" cap="none" normalizeH="0" baseline="0" dirty="0">
                <a:ln>
                  <a:noFill/>
                </a:ln>
                <a:solidFill>
                  <a:srgbClr val="202124"/>
                </a:solidFill>
                <a:effectLst/>
                <a:latin typeface="inherit"/>
                <a:cs typeface="Arial" panose="020B0604020202020204" pitchFamily="34" charset="0"/>
              </a:rPr>
              <a:t> </a:t>
            </a:r>
            <a:r>
              <a:rPr kumimoji="0" lang="fa-IR" altLang="en-US" sz="2400" b="0" i="0" u="none" strike="noStrike" cap="none" normalizeH="0" baseline="0" dirty="0">
                <a:ln>
                  <a:noFill/>
                </a:ln>
                <a:solidFill>
                  <a:srgbClr val="202124"/>
                </a:solidFill>
                <a:effectLst/>
                <a:latin typeface="inherit"/>
                <a:cs typeface="Arial" panose="020B0604020202020204" pitchFamily="34" charset="0"/>
              </a:rPr>
              <a:t>  </a:t>
            </a:r>
            <a:r>
              <a:rPr kumimoji="0" lang="en-US" altLang="en-US" sz="2400" b="0" i="0" u="none" strike="noStrike" cap="none" normalizeH="0" baseline="0" dirty="0">
                <a:ln>
                  <a:noFill/>
                </a:ln>
                <a:solidFill>
                  <a:srgbClr val="202124"/>
                </a:solidFill>
                <a:effectLst/>
                <a:latin typeface="inherit"/>
                <a:cs typeface="Arial" panose="020B0604020202020204" pitchFamily="34" charset="0"/>
              </a:rPr>
              <a:t> PE</a:t>
            </a:r>
            <a:r>
              <a:rPr kumimoji="0" lang="fa-IR" altLang="en-US" sz="2400" b="0" i="0" u="none" strike="noStrike" cap="none" normalizeH="0" baseline="0" dirty="0">
                <a:ln>
                  <a:noFill/>
                </a:ln>
                <a:solidFill>
                  <a:srgbClr val="202124"/>
                </a:solidFill>
                <a:effectLst/>
                <a:latin typeface="inherit"/>
                <a:cs typeface="Arial" panose="020B0604020202020204" pitchFamily="34" charset="0"/>
              </a:rPr>
              <a:t> </a:t>
            </a:r>
            <a:r>
              <a:rPr kumimoji="0" lang="ar-SA" altLang="en-US" sz="2400" b="0" i="0" u="none" strike="noStrike" cap="none" normalizeH="0" baseline="0" dirty="0">
                <a:ln>
                  <a:noFill/>
                </a:ln>
                <a:solidFill>
                  <a:srgbClr val="202124"/>
                </a:solidFill>
                <a:effectLst/>
                <a:latin typeface="inherit"/>
                <a:cs typeface="Arial" panose="020B0604020202020204" pitchFamily="34" charset="0"/>
              </a:rPr>
              <a:t>حاد وجود ندارد</a:t>
            </a:r>
            <a:r>
              <a:rPr kumimoji="0" lang="en-US" altLang="en-US" sz="2400" b="0" i="0" u="none" strike="noStrike" cap="none" normalizeH="0" baseline="0" dirty="0">
                <a:ln>
                  <a:noFill/>
                </a:ln>
                <a:solidFill>
                  <a:srgbClr val="202124"/>
                </a:solidFill>
                <a:effectLst/>
                <a:latin typeface="inherit"/>
                <a:cs typeface="Arial" panose="020B0604020202020204" pitchFamily="34" charset="0"/>
              </a:rPr>
              <a:t> </a:t>
            </a:r>
            <a:r>
              <a:rPr kumimoji="0" lang="ar-SA" altLang="en-US" sz="2400" b="0" i="0" u="none" strike="noStrike" cap="none" normalizeH="0" baseline="0" dirty="0">
                <a:ln>
                  <a:noFill/>
                </a:ln>
                <a:solidFill>
                  <a:srgbClr val="202124"/>
                </a:solidFill>
                <a:effectLst/>
                <a:latin typeface="inherit"/>
                <a:cs typeface="Arial" panose="020B0604020202020204" pitchFamily="34" charset="0"/>
              </a:rPr>
              <a:t>درمان ضد انعقاد معمولا تا زمانی که</a:t>
            </a:r>
            <a:r>
              <a:rPr kumimoji="0" lang="fa-IR" altLang="en-US" sz="2400" b="0" i="0" u="none" strike="noStrike" cap="none" normalizeH="0" baseline="0" dirty="0">
                <a:ln>
                  <a:noFill/>
                </a:ln>
                <a:solidFill>
                  <a:srgbClr val="202124"/>
                </a:solidFill>
                <a:effectLst/>
                <a:latin typeface="inherit"/>
                <a:cs typeface="Arial" panose="020B0604020202020204" pitchFamily="34" charset="0"/>
              </a:rPr>
              <a:t> </a:t>
            </a:r>
            <a:r>
              <a:rPr kumimoji="0" lang="en-US" altLang="en-US" sz="2400" b="0" i="0" u="none" strike="noStrike" cap="none" normalizeH="0" baseline="0" dirty="0">
                <a:ln>
                  <a:noFill/>
                </a:ln>
                <a:solidFill>
                  <a:srgbClr val="202124"/>
                </a:solidFill>
                <a:effectLst/>
                <a:latin typeface="inherit"/>
                <a:cs typeface="Arial" panose="020B0604020202020204" pitchFamily="34" charset="0"/>
              </a:rPr>
              <a:t>  </a:t>
            </a:r>
            <a:r>
              <a:rPr lang="en-US" altLang="en-US" sz="2400" dirty="0">
                <a:solidFill>
                  <a:srgbClr val="202124"/>
                </a:solidFill>
                <a:latin typeface="inherit"/>
                <a:cs typeface="Arial" panose="020B0604020202020204" pitchFamily="34" charset="0"/>
              </a:rPr>
              <a:t> VTE</a:t>
            </a:r>
            <a:r>
              <a:rPr lang="fa-IR" altLang="en-US" sz="2400" dirty="0">
                <a:solidFill>
                  <a:srgbClr val="202124"/>
                </a:solidFill>
                <a:latin typeface="inherit"/>
                <a:cs typeface="Arial" panose="020B0604020202020204" pitchFamily="34" charset="0"/>
              </a:rPr>
              <a:t> تایید شود، شروع نمیشود البته با این فرض که </a:t>
            </a:r>
            <a:r>
              <a:rPr kumimoji="0" lang="ar-SA" altLang="en-US" sz="2400" b="0" i="0" u="none" strike="noStrike" cap="none" normalizeH="0" baseline="0" dirty="0">
                <a:ln>
                  <a:noFill/>
                </a:ln>
                <a:solidFill>
                  <a:srgbClr val="202124"/>
                </a:solidFill>
                <a:effectLst/>
                <a:latin typeface="inherit"/>
                <a:cs typeface="Arial" panose="020B0604020202020204" pitchFamily="34" charset="0"/>
              </a:rPr>
              <a:t>ارزیابی تشخیصی می تواند به موقع انجام شود</a:t>
            </a:r>
            <a:endParaRPr lang="en-US" sz="2400" dirty="0"/>
          </a:p>
        </p:txBody>
      </p:sp>
    </p:spTree>
    <p:extLst>
      <p:ext uri="{BB962C8B-B14F-4D97-AF65-F5344CB8AC3E}">
        <p14:creationId xmlns:p14="http://schemas.microsoft.com/office/powerpoint/2010/main" val="3675017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AE259AA-341E-6277-4084-6FAD9FA4F68D}"/>
              </a:ext>
            </a:extLst>
          </p:cNvPr>
          <p:cNvSpPr txBox="1"/>
          <p:nvPr/>
        </p:nvSpPr>
        <p:spPr>
          <a:xfrm>
            <a:off x="3048000" y="1202174"/>
            <a:ext cx="6096000" cy="769441"/>
          </a:xfrm>
          <a:prstGeom prst="rect">
            <a:avLst/>
          </a:prstGeom>
          <a:noFill/>
        </p:spPr>
        <p:txBody>
          <a:bodyPr wrap="square">
            <a:spAutoFit/>
          </a:bodyPr>
          <a:lstStyle/>
          <a:p>
            <a:pPr algn="ctr" rtl="1"/>
            <a:r>
              <a:rPr lang="fa-IR" sz="4400" dirty="0">
                <a:solidFill>
                  <a:srgbClr val="FF0000"/>
                </a:solidFill>
              </a:rPr>
              <a:t>تدابیر درمانی</a:t>
            </a:r>
            <a:endParaRPr lang="en-US" sz="4400" dirty="0">
              <a:solidFill>
                <a:srgbClr val="FF0000"/>
              </a:solidFill>
            </a:endParaRPr>
          </a:p>
        </p:txBody>
      </p:sp>
      <p:pic>
        <p:nvPicPr>
          <p:cNvPr id="1026" name="Picture 2" descr="Héparine : définition, indication, posologie">
            <a:extLst>
              <a:ext uri="{FF2B5EF4-FFF2-40B4-BE49-F238E27FC236}">
                <a16:creationId xmlns:a16="http://schemas.microsoft.com/office/drawing/2014/main" id="{09E2B80E-BCB3-4056-67F6-E6A1E767008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4635" y="3749656"/>
            <a:ext cx="3497090" cy="231872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Enoxaparin Sodium Injection | Africa Medical Supplies Platform">
            <a:extLst>
              <a:ext uri="{FF2B5EF4-FFF2-40B4-BE49-F238E27FC236}">
                <a16:creationId xmlns:a16="http://schemas.microsoft.com/office/drawing/2014/main" id="{FB25F0C6-0392-988A-E58B-2ED992E32DB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7636" y="3749655"/>
            <a:ext cx="3176168" cy="231872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داروی انوکساپارین سدیم | کاربرد ، مقدار و روش مصرف ، عوارض جانبی و میزان  مصرف | Enoxaparin sodium | پذیرش۲۴">
            <a:extLst>
              <a:ext uri="{FF2B5EF4-FFF2-40B4-BE49-F238E27FC236}">
                <a16:creationId xmlns:a16="http://schemas.microsoft.com/office/drawing/2014/main" id="{4DDEF3C4-61FF-3E23-81CC-A487DED6838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53790" y="3749656"/>
            <a:ext cx="3484420" cy="23187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84918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58EB7B1-892D-D329-4474-C2990D0B8146}"/>
              </a:ext>
            </a:extLst>
          </p:cNvPr>
          <p:cNvSpPr txBox="1"/>
          <p:nvPr/>
        </p:nvSpPr>
        <p:spPr>
          <a:xfrm>
            <a:off x="914400" y="428178"/>
            <a:ext cx="10830560" cy="4547079"/>
          </a:xfrm>
          <a:prstGeom prst="rect">
            <a:avLst/>
          </a:prstGeom>
          <a:noFill/>
        </p:spPr>
        <p:txBody>
          <a:bodyPr wrap="square">
            <a:spAutoFit/>
          </a:bodyPr>
          <a:lstStyle/>
          <a:p>
            <a:pPr algn="r" rtl="1">
              <a:lnSpc>
                <a:spcPct val="150000"/>
              </a:lnSpc>
            </a:pPr>
            <a:r>
              <a:rPr kumimoji="0" lang="fa-IR" altLang="en-US" sz="2800" b="0" i="0" u="none" strike="noStrike" cap="none" normalizeH="0" baseline="0" dirty="0">
                <a:ln>
                  <a:noFill/>
                </a:ln>
                <a:solidFill>
                  <a:srgbClr val="202124"/>
                </a:solidFill>
                <a:effectLst/>
                <a:latin typeface="inherit"/>
                <a:cs typeface="Arial" panose="020B0604020202020204" pitchFamily="34" charset="0"/>
              </a:rPr>
              <a:t>ه</a:t>
            </a:r>
            <a:r>
              <a:rPr kumimoji="0" lang="ar-SA" altLang="en-US" sz="2800" b="0" i="0" u="none" strike="noStrike" cap="none" normalizeH="0" baseline="0" dirty="0">
                <a:ln>
                  <a:noFill/>
                </a:ln>
                <a:solidFill>
                  <a:srgbClr val="202124"/>
                </a:solidFill>
                <a:effectLst/>
                <a:latin typeface="inherit"/>
                <a:cs typeface="Arial" panose="020B0604020202020204" pitchFamily="34" charset="0"/>
              </a:rPr>
              <a:t>نگامی که مشخص شد که </a:t>
            </a:r>
            <a:r>
              <a:rPr kumimoji="0" lang="fa-IR" altLang="en-US" sz="2800" b="0" i="0" u="none" strike="noStrike" cap="none" normalizeH="0" baseline="0" dirty="0">
                <a:ln>
                  <a:noFill/>
                </a:ln>
                <a:solidFill>
                  <a:srgbClr val="202124"/>
                </a:solidFill>
                <a:effectLst/>
                <a:latin typeface="inherit"/>
                <a:cs typeface="Arial" panose="020B0604020202020204" pitchFamily="34" charset="0"/>
              </a:rPr>
              <a:t>داروی </a:t>
            </a:r>
            <a:r>
              <a:rPr kumimoji="0" lang="ar-SA" altLang="en-US" sz="2800" b="0" i="0" u="none" strike="noStrike" cap="none" normalizeH="0" baseline="0" dirty="0">
                <a:ln>
                  <a:noFill/>
                </a:ln>
                <a:solidFill>
                  <a:srgbClr val="202124"/>
                </a:solidFill>
                <a:effectLst/>
                <a:latin typeface="inherit"/>
                <a:cs typeface="Arial" panose="020B0604020202020204" pitchFamily="34" charset="0"/>
              </a:rPr>
              <a:t>ضد انعقاد</a:t>
            </a:r>
            <a:r>
              <a:rPr kumimoji="0" lang="fa-IR" altLang="en-US" sz="2800" b="0" i="0" u="none" strike="noStrike" cap="none" normalizeH="0" baseline="0" dirty="0">
                <a:ln>
                  <a:noFill/>
                </a:ln>
                <a:solidFill>
                  <a:srgbClr val="202124"/>
                </a:solidFill>
                <a:effectLst/>
                <a:latin typeface="inherit"/>
                <a:cs typeface="Arial" panose="020B0604020202020204" pitchFamily="34" charset="0"/>
              </a:rPr>
              <a:t>ی</a:t>
            </a:r>
            <a:r>
              <a:rPr kumimoji="0" lang="ar-SA" altLang="en-US" sz="2800" b="0" i="0" u="none" strike="noStrike" cap="none" normalizeH="0" baseline="0" dirty="0">
                <a:ln>
                  <a:noFill/>
                </a:ln>
                <a:solidFill>
                  <a:srgbClr val="202124"/>
                </a:solidFill>
                <a:effectLst/>
                <a:latin typeface="inherit"/>
                <a:cs typeface="Arial" panose="020B0604020202020204" pitchFamily="34" charset="0"/>
              </a:rPr>
              <a:t> اندیکاسیون دارد، باید </a:t>
            </a:r>
            <a:r>
              <a:rPr kumimoji="0" lang="fa-IR" altLang="en-US" sz="2800" b="0" i="0" u="none" strike="noStrike" cap="none" normalizeH="0" baseline="0" dirty="0">
                <a:ln>
                  <a:noFill/>
                </a:ln>
                <a:solidFill>
                  <a:srgbClr val="202124"/>
                </a:solidFill>
                <a:effectLst/>
                <a:latin typeface="inherit"/>
                <a:cs typeface="Arial" panose="020B0604020202020204" pitchFamily="34" charset="0"/>
              </a:rPr>
              <a:t>بصورت وریدی و یا </a:t>
            </a:r>
            <a:r>
              <a:rPr kumimoji="0" lang="ar-SA" altLang="en-US" sz="2800" b="0" i="0" u="none" strike="noStrike" cap="none" normalizeH="0" baseline="0" dirty="0">
                <a:ln>
                  <a:noFill/>
                </a:ln>
                <a:solidFill>
                  <a:srgbClr val="202124"/>
                </a:solidFill>
                <a:effectLst/>
                <a:latin typeface="inherit"/>
                <a:cs typeface="Arial" panose="020B0604020202020204" pitchFamily="34" charset="0"/>
              </a:rPr>
              <a:t>زیر جلدی شروع شود</a:t>
            </a:r>
            <a:r>
              <a:rPr kumimoji="0" lang="fa-IR" altLang="en-US" sz="2800" b="0" i="0" u="none" strike="noStrike" cap="none" normalizeH="0" baseline="0" dirty="0">
                <a:ln>
                  <a:noFill/>
                </a:ln>
                <a:solidFill>
                  <a:srgbClr val="202124"/>
                </a:solidFill>
                <a:effectLst/>
                <a:latin typeface="inherit"/>
                <a:cs typeface="Arial" panose="020B0604020202020204" pitchFamily="34" charset="0"/>
              </a:rPr>
              <a:t>:</a:t>
            </a:r>
          </a:p>
          <a:p>
            <a:pPr algn="r" rtl="1">
              <a:lnSpc>
                <a:spcPct val="150000"/>
              </a:lnSpc>
            </a:pPr>
            <a:r>
              <a:rPr kumimoji="0" lang="ar-SA" altLang="en-US" sz="2800" b="0" i="0" u="none" strike="noStrike" cap="none" normalizeH="0" baseline="0" dirty="0">
                <a:ln>
                  <a:noFill/>
                </a:ln>
                <a:solidFill>
                  <a:srgbClr val="202124"/>
                </a:solidFill>
                <a:effectLst/>
                <a:latin typeface="inherit"/>
                <a:cs typeface="Arial" panose="020B0604020202020204" pitchFamily="34" charset="0"/>
              </a:rPr>
              <a:t> هپارین با وزن مولکولی </a:t>
            </a:r>
            <a:r>
              <a:rPr kumimoji="0" lang="en-US" altLang="en-US" sz="2800" b="0" i="0" u="none" strike="noStrike" cap="none" normalizeH="0" baseline="0" dirty="0">
                <a:ln>
                  <a:noFill/>
                </a:ln>
                <a:solidFill>
                  <a:srgbClr val="202124"/>
                </a:solidFill>
                <a:effectLst/>
                <a:latin typeface="inherit"/>
                <a:cs typeface="Arial" panose="020B0604020202020204" pitchFamily="34" charset="0"/>
              </a:rPr>
              <a:t>LMWH</a:t>
            </a:r>
            <a:r>
              <a:rPr kumimoji="0" lang="fa-IR" altLang="en-US" sz="2800" b="0" i="0" u="none" strike="noStrike" cap="none" normalizeH="0" baseline="0" dirty="0">
                <a:ln>
                  <a:noFill/>
                </a:ln>
                <a:solidFill>
                  <a:srgbClr val="202124"/>
                </a:solidFill>
                <a:effectLst/>
                <a:latin typeface="inherit"/>
                <a:cs typeface="Arial" panose="020B0604020202020204" pitchFamily="34" charset="0"/>
              </a:rPr>
              <a:t> زیرجلدی</a:t>
            </a:r>
            <a:endParaRPr kumimoji="0" lang="en-US" altLang="en-US" sz="2800" b="0" i="0" u="none" strike="noStrike" cap="none" normalizeH="0" baseline="0" dirty="0">
              <a:ln>
                <a:noFill/>
              </a:ln>
              <a:solidFill>
                <a:srgbClr val="202124"/>
              </a:solidFill>
              <a:effectLst/>
              <a:latin typeface="inherit"/>
              <a:cs typeface="Arial" panose="020B0604020202020204" pitchFamily="34" charset="0"/>
            </a:endParaRPr>
          </a:p>
          <a:p>
            <a:pPr algn="r" rtl="1">
              <a:lnSpc>
                <a:spcPct val="150000"/>
              </a:lnSpc>
            </a:pPr>
            <a:r>
              <a:rPr kumimoji="0" lang="ar-SA" altLang="en-US" sz="2800" b="0" i="0" u="none" strike="noStrike" cap="none" normalizeH="0" baseline="0" dirty="0">
                <a:ln>
                  <a:noFill/>
                </a:ln>
                <a:solidFill>
                  <a:srgbClr val="202124"/>
                </a:solidFill>
                <a:effectLst/>
                <a:latin typeface="inherit"/>
                <a:cs typeface="Arial" panose="020B0604020202020204" pitchFamily="34" charset="0"/>
              </a:rPr>
              <a:t>هپارین شکسته نشده داخل وریدی</a:t>
            </a:r>
            <a:r>
              <a:rPr kumimoji="0" lang="fa-IR" altLang="en-US" sz="2800" b="0" i="0" u="none" strike="noStrike" cap="none" normalizeH="0" baseline="0" dirty="0">
                <a:ln>
                  <a:noFill/>
                </a:ln>
                <a:solidFill>
                  <a:srgbClr val="202124"/>
                </a:solidFill>
                <a:effectLst/>
                <a:latin typeface="inherit"/>
                <a:cs typeface="Arial" panose="020B0604020202020204" pitchFamily="34" charset="0"/>
              </a:rPr>
              <a:t> </a:t>
            </a:r>
            <a:r>
              <a:rPr kumimoji="0" lang="en-US" altLang="en-US" sz="2800" b="0" i="0" u="none" strike="noStrike" cap="none" normalizeH="0" baseline="0" dirty="0">
                <a:ln>
                  <a:noFill/>
                </a:ln>
                <a:solidFill>
                  <a:srgbClr val="202124"/>
                </a:solidFill>
                <a:effectLst/>
                <a:latin typeface="inherit"/>
                <a:cs typeface="Arial" panose="020B0604020202020204" pitchFamily="34" charset="0"/>
              </a:rPr>
              <a:t>UFH</a:t>
            </a:r>
            <a:endParaRPr kumimoji="0" lang="fa-IR" altLang="en-US" sz="2800" b="0" i="0" u="none" strike="noStrike" cap="none" normalizeH="0" baseline="0" dirty="0">
              <a:ln>
                <a:noFill/>
              </a:ln>
              <a:solidFill>
                <a:srgbClr val="202124"/>
              </a:solidFill>
              <a:effectLst/>
              <a:latin typeface="inherit"/>
              <a:cs typeface="Arial" panose="020B0604020202020204" pitchFamily="34" charset="0"/>
            </a:endParaRPr>
          </a:p>
          <a:p>
            <a:pPr algn="r" rtl="1">
              <a:lnSpc>
                <a:spcPct val="150000"/>
              </a:lnSpc>
            </a:pPr>
            <a:r>
              <a:rPr kumimoji="0" lang="ar-SA" altLang="en-US" sz="2800" b="0" i="0" u="none" strike="noStrike" cap="none" normalizeH="0" baseline="0" dirty="0">
                <a:ln>
                  <a:noFill/>
                </a:ln>
                <a:solidFill>
                  <a:srgbClr val="202124"/>
                </a:solidFill>
                <a:effectLst/>
                <a:latin typeface="inherit"/>
                <a:cs typeface="Arial" panose="020B0604020202020204" pitchFamily="34" charset="0"/>
              </a:rPr>
              <a:t>هپارین شکسته نشده </a:t>
            </a:r>
            <a:r>
              <a:rPr kumimoji="0" lang="fa-IR" altLang="en-US" sz="2800" b="0" i="0" u="none" strike="noStrike" cap="none" normalizeH="0" baseline="0" dirty="0">
                <a:ln>
                  <a:noFill/>
                </a:ln>
                <a:solidFill>
                  <a:srgbClr val="202124"/>
                </a:solidFill>
                <a:effectLst/>
                <a:latin typeface="inherit"/>
                <a:cs typeface="Arial" panose="020B0604020202020204" pitchFamily="34" charset="0"/>
              </a:rPr>
              <a:t>زیر جلدی </a:t>
            </a:r>
            <a:r>
              <a:rPr kumimoji="0" lang="en-US" altLang="en-US" sz="2800" b="0" i="0" u="none" strike="noStrike" cap="none" normalizeH="0" baseline="0" dirty="0">
                <a:ln>
                  <a:noFill/>
                </a:ln>
                <a:solidFill>
                  <a:srgbClr val="202124"/>
                </a:solidFill>
                <a:effectLst/>
                <a:latin typeface="inherit"/>
                <a:cs typeface="Arial" panose="020B0604020202020204" pitchFamily="34" charset="0"/>
              </a:rPr>
              <a:t>UFH</a:t>
            </a:r>
            <a:endParaRPr kumimoji="0" lang="fa-IR" altLang="en-US" sz="2800" b="0" i="0" u="none" strike="noStrike" cap="none" normalizeH="0" baseline="0" dirty="0">
              <a:ln>
                <a:noFill/>
              </a:ln>
              <a:solidFill>
                <a:srgbClr val="202124"/>
              </a:solidFill>
              <a:effectLst/>
              <a:latin typeface="inherit"/>
              <a:cs typeface="Arial" panose="020B0604020202020204" pitchFamily="34" charset="0"/>
            </a:endParaRPr>
          </a:p>
          <a:p>
            <a:pPr algn="r" rtl="1">
              <a:lnSpc>
                <a:spcPct val="150000"/>
              </a:lnSpc>
            </a:pPr>
            <a:endParaRPr kumimoji="0" lang="en-US" altLang="en-US" sz="2800" b="0" i="0" u="none" strike="noStrike" cap="none" normalizeH="0" baseline="0" dirty="0">
              <a:ln>
                <a:noFill/>
              </a:ln>
              <a:solidFill>
                <a:srgbClr val="202124"/>
              </a:solidFill>
              <a:effectLst/>
              <a:latin typeface="inherit"/>
              <a:cs typeface="Arial" panose="020B0604020202020204" pitchFamily="34" charset="0"/>
            </a:endParaRPr>
          </a:p>
          <a:p>
            <a:pPr algn="r" rtl="1">
              <a:lnSpc>
                <a:spcPct val="150000"/>
              </a:lnSpc>
            </a:pPr>
            <a:r>
              <a:rPr lang="fa-IR" sz="2800" dirty="0">
                <a:solidFill>
                  <a:srgbClr val="202124"/>
                </a:solidFill>
                <a:latin typeface="inherit"/>
                <a:cs typeface="Arial" panose="020B0604020202020204" pitchFamily="34" charset="0"/>
              </a:rPr>
              <a:t> </a:t>
            </a:r>
            <a:endParaRPr lang="en-US" sz="2800" dirty="0"/>
          </a:p>
        </p:txBody>
      </p:sp>
    </p:spTree>
    <p:extLst>
      <p:ext uri="{BB962C8B-B14F-4D97-AF65-F5344CB8AC3E}">
        <p14:creationId xmlns:p14="http://schemas.microsoft.com/office/powerpoint/2010/main" val="41636047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A3BA17E-3E72-99F0-6301-C2333B2AD47C}"/>
              </a:ext>
            </a:extLst>
          </p:cNvPr>
          <p:cNvSpPr txBox="1"/>
          <p:nvPr/>
        </p:nvSpPr>
        <p:spPr>
          <a:xfrm>
            <a:off x="528320" y="294700"/>
            <a:ext cx="11338560" cy="5757345"/>
          </a:xfrm>
          <a:prstGeom prst="rect">
            <a:avLst/>
          </a:prstGeom>
          <a:noFill/>
        </p:spPr>
        <p:txBody>
          <a:bodyPr wrap="square">
            <a:spAutoFit/>
          </a:bodyPr>
          <a:lstStyle/>
          <a:p>
            <a:pPr algn="r" rtl="1">
              <a:lnSpc>
                <a:spcPct val="150000"/>
              </a:lnSpc>
            </a:pPr>
            <a:r>
              <a:rPr kumimoji="0" lang="en-US" altLang="en-US" sz="2800" b="0" i="0" u="none" strike="noStrike" cap="none" normalizeH="0" baseline="0" dirty="0">
                <a:ln>
                  <a:noFill/>
                </a:ln>
                <a:solidFill>
                  <a:srgbClr val="202124"/>
                </a:solidFill>
                <a:effectLst/>
                <a:latin typeface="inherit"/>
              </a:rPr>
              <a:t>LMWH</a:t>
            </a:r>
            <a:r>
              <a:rPr kumimoji="0" lang="fa-IR" altLang="en-US" sz="2800" b="0" i="0" u="none" strike="noStrike" cap="none" normalizeH="0" baseline="0" dirty="0">
                <a:ln>
                  <a:noFill/>
                </a:ln>
                <a:solidFill>
                  <a:srgbClr val="202124"/>
                </a:solidFill>
                <a:effectLst/>
                <a:latin typeface="inherit"/>
              </a:rPr>
              <a:t> </a:t>
            </a:r>
            <a:r>
              <a:rPr kumimoji="0" lang="ar-SA" altLang="en-US" sz="2800" b="0" i="0" u="none" strike="noStrike" cap="none" normalizeH="0" baseline="0" dirty="0">
                <a:ln>
                  <a:noFill/>
                </a:ln>
                <a:solidFill>
                  <a:srgbClr val="202124"/>
                </a:solidFill>
                <a:effectLst/>
                <a:latin typeface="inherit"/>
                <a:cs typeface="Arial" panose="020B0604020202020204" pitchFamily="34" charset="0"/>
              </a:rPr>
              <a:t>زیر جلدی در اکثر بیماران نسبت به</a:t>
            </a:r>
            <a:r>
              <a:rPr kumimoji="0" lang="en-US" altLang="en-US" sz="2800" b="0" i="0" u="none" strike="noStrike" cap="none" normalizeH="0" baseline="0" dirty="0">
                <a:ln>
                  <a:noFill/>
                </a:ln>
                <a:solidFill>
                  <a:srgbClr val="202124"/>
                </a:solidFill>
                <a:effectLst/>
                <a:latin typeface="inherit"/>
              </a:rPr>
              <a:t> </a:t>
            </a:r>
            <a:r>
              <a:rPr kumimoji="0" lang="fa-IR" altLang="en-US" sz="2800" b="0" i="0" u="none" strike="noStrike" cap="none" normalizeH="0" baseline="0" dirty="0">
                <a:ln>
                  <a:noFill/>
                </a:ln>
                <a:solidFill>
                  <a:srgbClr val="202124"/>
                </a:solidFill>
                <a:effectLst/>
                <a:latin typeface="inherit"/>
              </a:rPr>
              <a:t> </a:t>
            </a:r>
            <a:r>
              <a:rPr kumimoji="0" lang="en-US" altLang="en-US" sz="2800" b="0" i="0" u="none" strike="noStrike" cap="none" normalizeH="0" baseline="0" dirty="0">
                <a:ln>
                  <a:noFill/>
                </a:ln>
                <a:solidFill>
                  <a:srgbClr val="202124"/>
                </a:solidFill>
                <a:effectLst/>
                <a:latin typeface="inherit"/>
              </a:rPr>
              <a:t>UFH </a:t>
            </a:r>
            <a:r>
              <a:rPr kumimoji="0" lang="fa-IR" altLang="en-US" sz="2800" b="0" i="0" u="none" strike="noStrike" cap="none" normalizeH="0" baseline="0" dirty="0">
                <a:ln>
                  <a:noFill/>
                </a:ln>
                <a:solidFill>
                  <a:srgbClr val="202124"/>
                </a:solidFill>
                <a:effectLst/>
                <a:latin typeface="inherit"/>
              </a:rPr>
              <a:t> وریدی و یا </a:t>
            </a:r>
            <a:r>
              <a:rPr kumimoji="0" lang="en-US" altLang="en-US" sz="2800" b="0" i="0" u="none" strike="noStrike" cap="none" normalizeH="0" baseline="0" dirty="0">
                <a:ln>
                  <a:noFill/>
                </a:ln>
                <a:solidFill>
                  <a:srgbClr val="202124"/>
                </a:solidFill>
                <a:effectLst/>
                <a:latin typeface="inherit"/>
              </a:rPr>
              <a:t>UFH</a:t>
            </a:r>
            <a:r>
              <a:rPr kumimoji="0" lang="fa-IR" altLang="en-US" sz="2800" b="0" i="0" u="none" strike="noStrike" cap="none" normalizeH="0" baseline="0" dirty="0">
                <a:ln>
                  <a:noFill/>
                </a:ln>
                <a:solidFill>
                  <a:srgbClr val="202124"/>
                </a:solidFill>
                <a:effectLst/>
                <a:latin typeface="inherit"/>
              </a:rPr>
              <a:t> </a:t>
            </a:r>
            <a:r>
              <a:rPr kumimoji="0" lang="ar-SA" altLang="en-US" sz="2800" b="0" i="0" u="none" strike="noStrike" cap="none" normalizeH="0" baseline="0" dirty="0">
                <a:ln>
                  <a:noFill/>
                </a:ln>
                <a:solidFill>
                  <a:srgbClr val="202124"/>
                </a:solidFill>
                <a:effectLst/>
                <a:latin typeface="inherit"/>
                <a:cs typeface="Arial" panose="020B0604020202020204" pitchFamily="34" charset="0"/>
              </a:rPr>
              <a:t>زیر جلدی ترجیح داده می شود زیرا</a:t>
            </a:r>
            <a:r>
              <a:rPr kumimoji="0" lang="fa-IR" altLang="en-US" sz="2800" b="0" i="0" u="none" strike="noStrike" cap="none" normalizeH="0" baseline="0" dirty="0">
                <a:ln>
                  <a:noFill/>
                </a:ln>
                <a:solidFill>
                  <a:srgbClr val="202124"/>
                </a:solidFill>
                <a:effectLst/>
                <a:latin typeface="inherit"/>
                <a:cs typeface="Arial" panose="020B0604020202020204" pitchFamily="34" charset="0"/>
              </a:rPr>
              <a:t>:</a:t>
            </a:r>
          </a:p>
          <a:p>
            <a:pPr marL="342900" indent="-342900" algn="r" rtl="1">
              <a:lnSpc>
                <a:spcPct val="150000"/>
              </a:lnSpc>
              <a:buFont typeface="Courier New" panose="02070309020205020404" pitchFamily="49" charset="0"/>
              <a:buChar char="o"/>
            </a:pPr>
            <a:r>
              <a:rPr kumimoji="0" lang="ar-SA" altLang="en-US" sz="2400" b="0" i="0" u="none" strike="noStrike" cap="none" normalizeH="0" baseline="0" dirty="0">
                <a:ln>
                  <a:noFill/>
                </a:ln>
                <a:solidFill>
                  <a:srgbClr val="202124"/>
                </a:solidFill>
                <a:effectLst/>
                <a:latin typeface="inherit"/>
                <a:cs typeface="Arial" panose="020B0604020202020204" pitchFamily="34" charset="0"/>
              </a:rPr>
              <a:t>استفاده از آن آسان تر است </a:t>
            </a:r>
            <a:endParaRPr kumimoji="0" lang="fa-IR" altLang="en-US" sz="2400" b="0" i="0" u="none" strike="noStrike" cap="none" normalizeH="0" baseline="0" dirty="0">
              <a:ln>
                <a:noFill/>
              </a:ln>
              <a:solidFill>
                <a:srgbClr val="202124"/>
              </a:solidFill>
              <a:effectLst/>
              <a:latin typeface="inherit"/>
              <a:cs typeface="Arial" panose="020B0604020202020204" pitchFamily="34" charset="0"/>
            </a:endParaRPr>
          </a:p>
          <a:p>
            <a:pPr marL="342900" indent="-342900" algn="r" rtl="1">
              <a:lnSpc>
                <a:spcPct val="150000"/>
              </a:lnSpc>
              <a:buFont typeface="Courier New" panose="02070309020205020404" pitchFamily="49" charset="0"/>
              <a:buChar char="o"/>
            </a:pPr>
            <a:r>
              <a:rPr kumimoji="0" lang="fa-IR" altLang="en-US" sz="2400" b="0" i="0" u="none" strike="noStrike" cap="none" normalizeH="0" baseline="0" dirty="0">
                <a:ln>
                  <a:noFill/>
                </a:ln>
                <a:solidFill>
                  <a:srgbClr val="202124"/>
                </a:solidFill>
                <a:effectLst/>
                <a:latin typeface="inherit"/>
                <a:cs typeface="Arial" panose="020B0604020202020204" pitchFamily="34" charset="0"/>
              </a:rPr>
              <a:t>نیمه عمر پلاسمایی طولانی تری دارد </a:t>
            </a:r>
          </a:p>
          <a:p>
            <a:pPr marL="342900" indent="-342900" algn="r" rtl="1">
              <a:lnSpc>
                <a:spcPct val="150000"/>
              </a:lnSpc>
              <a:buFont typeface="Courier New" panose="02070309020205020404" pitchFamily="49" charset="0"/>
              <a:buChar char="o"/>
            </a:pPr>
            <a:r>
              <a:rPr kumimoji="0" lang="fa-IR" altLang="en-US" sz="2400" b="0" i="0" u="none" strike="noStrike" cap="none" normalizeH="0" baseline="0" dirty="0">
                <a:ln>
                  <a:noFill/>
                </a:ln>
                <a:solidFill>
                  <a:srgbClr val="202124"/>
                </a:solidFill>
                <a:effectLst/>
                <a:latin typeface="inherit"/>
                <a:cs typeface="Arial" panose="020B0604020202020204" pitchFamily="34" charset="0"/>
              </a:rPr>
              <a:t>پاسخ به دوز قابل پیش بینی تری دارد </a:t>
            </a:r>
          </a:p>
          <a:p>
            <a:pPr marL="342900" indent="-342900" algn="r" rtl="1">
              <a:lnSpc>
                <a:spcPct val="150000"/>
              </a:lnSpc>
              <a:buFont typeface="Courier New" panose="02070309020205020404" pitchFamily="49" charset="0"/>
              <a:buChar char="o"/>
            </a:pPr>
            <a:r>
              <a:rPr kumimoji="0" lang="fa-IR" altLang="en-US" sz="2400" b="0" i="0" u="none" strike="noStrike" cap="none" normalizeH="0" baseline="0" dirty="0">
                <a:ln>
                  <a:noFill/>
                </a:ln>
                <a:solidFill>
                  <a:srgbClr val="202124"/>
                </a:solidFill>
                <a:effectLst/>
                <a:latin typeface="inherit"/>
                <a:cs typeface="Arial" panose="020B0604020202020204" pitchFamily="34" charset="0"/>
              </a:rPr>
              <a:t>خطر استیوپورز و اوستیوپنی کمتر بوده </a:t>
            </a:r>
          </a:p>
          <a:p>
            <a:pPr marL="342900" indent="-342900" algn="r" rtl="1">
              <a:lnSpc>
                <a:spcPct val="150000"/>
              </a:lnSpc>
              <a:buFont typeface="Courier New" panose="02070309020205020404" pitchFamily="49" charset="0"/>
              <a:buChar char="o"/>
            </a:pPr>
            <a:r>
              <a:rPr kumimoji="0" lang="fa-IR" altLang="en-US" sz="2400" b="0" i="0" u="none" strike="noStrike" cap="none" normalizeH="0" baseline="0" dirty="0">
                <a:ln>
                  <a:noFill/>
                </a:ln>
                <a:solidFill>
                  <a:srgbClr val="202124"/>
                </a:solidFill>
                <a:effectLst/>
                <a:latin typeface="inherit"/>
                <a:cs typeface="Arial" panose="020B0604020202020204" pitchFamily="34" charset="0"/>
              </a:rPr>
              <a:t>تعداد دوزهای تجویزی آن کمتر است </a:t>
            </a:r>
            <a:endParaRPr kumimoji="0" lang="en-US" altLang="en-US" sz="2400" b="0" i="0" u="none" strike="noStrike" cap="none" normalizeH="0" baseline="0" dirty="0">
              <a:ln>
                <a:noFill/>
              </a:ln>
              <a:solidFill>
                <a:srgbClr val="202124"/>
              </a:solidFill>
              <a:effectLst/>
              <a:latin typeface="inherit"/>
              <a:cs typeface="Arial" panose="020B0604020202020204" pitchFamily="34" charset="0"/>
            </a:endParaRPr>
          </a:p>
          <a:p>
            <a:pPr marL="342900" indent="-342900" algn="r" rtl="1">
              <a:lnSpc>
                <a:spcPct val="150000"/>
              </a:lnSpc>
              <a:buFont typeface="Courier New" panose="02070309020205020404" pitchFamily="49" charset="0"/>
              <a:buChar char="o"/>
            </a:pPr>
            <a:r>
              <a:rPr lang="fa-IR" sz="2400" dirty="0">
                <a:solidFill>
                  <a:srgbClr val="202124"/>
                </a:solidFill>
                <a:latin typeface="inherit"/>
                <a:cs typeface="Arial" panose="020B0604020202020204" pitchFamily="34" charset="0"/>
              </a:rPr>
              <a:t>موثرتر است</a:t>
            </a:r>
          </a:p>
          <a:p>
            <a:pPr marL="342900" indent="-342900" algn="r" rtl="1">
              <a:lnSpc>
                <a:spcPct val="150000"/>
              </a:lnSpc>
              <a:buFont typeface="Courier New" panose="02070309020205020404" pitchFamily="49" charset="0"/>
              <a:buChar char="o"/>
            </a:pPr>
            <a:r>
              <a:rPr lang="fa-IR" sz="2400" dirty="0">
                <a:solidFill>
                  <a:srgbClr val="202124"/>
                </a:solidFill>
                <a:latin typeface="inherit"/>
                <a:cs typeface="Arial" panose="020B0604020202020204" pitchFamily="34" charset="0"/>
              </a:rPr>
              <a:t>کاهش سایز ترومبوز در آن بیشتر </a:t>
            </a:r>
          </a:p>
          <a:p>
            <a:pPr marL="342900" indent="-342900" algn="r" rtl="1">
              <a:lnSpc>
                <a:spcPct val="150000"/>
              </a:lnSpc>
              <a:buFont typeface="Courier New" panose="02070309020205020404" pitchFamily="49" charset="0"/>
              <a:buChar char="o"/>
            </a:pPr>
            <a:r>
              <a:rPr lang="fa-IR" sz="2400" dirty="0"/>
              <a:t>سبب افزایش میزان مرگ و میر و یا عوارض خونریزی دهنده نمیشود</a:t>
            </a:r>
            <a:endParaRPr lang="en-US" sz="2400" dirty="0"/>
          </a:p>
        </p:txBody>
      </p:sp>
    </p:spTree>
    <p:extLst>
      <p:ext uri="{BB962C8B-B14F-4D97-AF65-F5344CB8AC3E}">
        <p14:creationId xmlns:p14="http://schemas.microsoft.com/office/powerpoint/2010/main" val="20463199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9561116-FD8E-F461-4123-EBA1BB7ACA1E}"/>
              </a:ext>
            </a:extLst>
          </p:cNvPr>
          <p:cNvSpPr txBox="1"/>
          <p:nvPr/>
        </p:nvSpPr>
        <p:spPr>
          <a:xfrm>
            <a:off x="1036320" y="734218"/>
            <a:ext cx="10556240" cy="3900748"/>
          </a:xfrm>
          <a:prstGeom prst="rect">
            <a:avLst/>
          </a:prstGeom>
          <a:noFill/>
        </p:spPr>
        <p:txBody>
          <a:bodyPr wrap="square" rtlCol="0">
            <a:spAutoFit/>
          </a:bodyPr>
          <a:lstStyle/>
          <a:p>
            <a:pPr algn="r" rtl="1">
              <a:lnSpc>
                <a:spcPct val="150000"/>
              </a:lnSpc>
            </a:pPr>
            <a:r>
              <a:rPr lang="fa-IR" sz="2800" dirty="0"/>
              <a:t>در مواردی که خطر خونریزی بالاست و یا در موارد کاهش فشارخون ناشی از آمبولی ماسیوو یا در مواردی که مسیله هزینه مد نظر است استفاده از هپارین </a:t>
            </a:r>
            <a:r>
              <a:rPr lang="en-US" sz="2800" dirty="0"/>
              <a:t>UFH </a:t>
            </a:r>
            <a:r>
              <a:rPr lang="fa-IR" sz="2800" dirty="0"/>
              <a:t> ترجیح داده میشود چرا که نیمه عمر کوتاهتری داشته و اثر آن با </a:t>
            </a:r>
            <a:r>
              <a:rPr lang="fa-IR" sz="2800" b="1" dirty="0"/>
              <a:t>پروتامین سولفات </a:t>
            </a:r>
            <a:r>
              <a:rPr lang="fa-IR" sz="2800" dirty="0"/>
              <a:t>تقریبا بطور کامل برمیگردد</a:t>
            </a:r>
          </a:p>
          <a:p>
            <a:pPr algn="r" rtl="1">
              <a:lnSpc>
                <a:spcPct val="150000"/>
              </a:lnSpc>
            </a:pPr>
            <a:r>
              <a:rPr lang="fa-IR" sz="2800" dirty="0"/>
              <a:t>در موارد نارسایی کلیوی هپارین بر انوکساپارین ارجحیت دارد (کلیرانس </a:t>
            </a:r>
            <a:r>
              <a:rPr lang="en-US" sz="2800" dirty="0"/>
              <a:t>LMWH</a:t>
            </a:r>
            <a:r>
              <a:rPr lang="fa-IR" sz="2800" dirty="0"/>
              <a:t> صرفا کلیوی است اما در مورد </a:t>
            </a:r>
            <a:r>
              <a:rPr lang="en-US" sz="2800" dirty="0"/>
              <a:t>UFH</a:t>
            </a:r>
            <a:r>
              <a:rPr lang="fa-IR" sz="2800" dirty="0"/>
              <a:t> کلیوی و کبدی است)</a:t>
            </a:r>
            <a:endParaRPr lang="en-US" sz="2800" dirty="0"/>
          </a:p>
        </p:txBody>
      </p:sp>
    </p:spTree>
    <p:extLst>
      <p:ext uri="{BB962C8B-B14F-4D97-AF65-F5344CB8AC3E}">
        <p14:creationId xmlns:p14="http://schemas.microsoft.com/office/powerpoint/2010/main" val="9829333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64A186E-AA00-D676-FC4C-10B13BF44DD5}"/>
              </a:ext>
            </a:extLst>
          </p:cNvPr>
          <p:cNvSpPr txBox="1"/>
          <p:nvPr/>
        </p:nvSpPr>
        <p:spPr>
          <a:xfrm>
            <a:off x="1035269" y="425283"/>
            <a:ext cx="10121462" cy="2608086"/>
          </a:xfrm>
          <a:prstGeom prst="rect">
            <a:avLst/>
          </a:prstGeom>
          <a:noFill/>
        </p:spPr>
        <p:txBody>
          <a:bodyPr wrap="square">
            <a:spAutoFit/>
          </a:bodyPr>
          <a:lstStyle/>
          <a:p>
            <a:pPr marL="0" marR="0" lvl="0" indent="0" algn="r" defTabSz="914400" rtl="0" eaLnBrk="0" fontAlgn="base" latinLnBrk="0" hangingPunct="0">
              <a:lnSpc>
                <a:spcPct val="150000"/>
              </a:lnSpc>
              <a:spcBef>
                <a:spcPct val="0"/>
              </a:spcBef>
              <a:spcAft>
                <a:spcPct val="0"/>
              </a:spcAft>
              <a:buClrTx/>
              <a:buSzTx/>
              <a:buFontTx/>
              <a:buNone/>
              <a:tabLst/>
            </a:pPr>
            <a:r>
              <a:rPr kumimoji="0" lang="fa-IR" altLang="en-US" sz="2800" b="0" i="0" u="none" strike="noStrike" cap="none" normalizeH="0" baseline="0" dirty="0">
                <a:ln>
                  <a:noFill/>
                </a:ln>
                <a:solidFill>
                  <a:srgbClr val="FF0000"/>
                </a:solidFill>
                <a:effectLst/>
                <a:latin typeface="inherit"/>
                <a:cs typeface="Arial" panose="020B0604020202020204" pitchFamily="34" charset="0"/>
              </a:rPr>
              <a:t>چه ارزیابی </a:t>
            </a:r>
            <a:r>
              <a:rPr kumimoji="0" lang="ar-SA" altLang="en-US" sz="2800" b="0" i="0" u="none" strike="noStrike" cap="none" normalizeH="0" baseline="0" dirty="0">
                <a:ln>
                  <a:noFill/>
                </a:ln>
                <a:solidFill>
                  <a:srgbClr val="FF0000"/>
                </a:solidFill>
                <a:effectLst/>
                <a:latin typeface="inherit"/>
                <a:cs typeface="Arial" panose="020B0604020202020204" pitchFamily="34" charset="0"/>
              </a:rPr>
              <a:t>آزمایش خون پایه باید قبل از شروع درمان ضد انعقاد انجام شود؟</a:t>
            </a:r>
            <a:endParaRPr kumimoji="0" lang="fa-IR" altLang="en-US" sz="2800" b="0" i="0" u="none" strike="noStrike" cap="none" normalizeH="0" baseline="0" dirty="0">
              <a:ln>
                <a:noFill/>
              </a:ln>
              <a:solidFill>
                <a:srgbClr val="FF0000"/>
              </a:solidFill>
              <a:effectLst/>
              <a:latin typeface="inherit"/>
              <a:cs typeface="Arial" panose="020B0604020202020204" pitchFamily="34" charset="0"/>
            </a:endParaRPr>
          </a:p>
          <a:p>
            <a:pPr marL="0" marR="0" lvl="0" indent="0" algn="r" defTabSz="914400" rtl="0" eaLnBrk="0" fontAlgn="base" latinLnBrk="0" hangingPunct="0">
              <a:lnSpc>
                <a:spcPct val="150000"/>
              </a:lnSpc>
              <a:spcBef>
                <a:spcPct val="0"/>
              </a:spcBef>
              <a:spcAft>
                <a:spcPct val="0"/>
              </a:spcAft>
              <a:buClrTx/>
              <a:buSzTx/>
              <a:buFontTx/>
              <a:buNone/>
              <a:tabLst/>
            </a:pPr>
            <a:r>
              <a:rPr kumimoji="0" lang="ar-SA" altLang="en-US" sz="2800" b="0" i="0" u="none" strike="noStrike" cap="none" normalizeH="0" baseline="0" dirty="0">
                <a:ln>
                  <a:noFill/>
                </a:ln>
                <a:solidFill>
                  <a:srgbClr val="202124"/>
                </a:solidFill>
                <a:effectLst/>
                <a:latin typeface="inherit"/>
                <a:cs typeface="Arial" panose="020B0604020202020204" pitchFamily="34" charset="0"/>
              </a:rPr>
              <a:t>قبل از شروع درمان ضد انعقاد، باید شمارش کامل خون، </a:t>
            </a:r>
            <a:r>
              <a:rPr lang="fa-IR" altLang="en-US" sz="2800" dirty="0">
                <a:solidFill>
                  <a:srgbClr val="202124"/>
                </a:solidFill>
                <a:latin typeface="inherit"/>
                <a:cs typeface="Arial" panose="020B0604020202020204" pitchFamily="34" charset="0"/>
              </a:rPr>
              <a:t>بررسی وضعیت </a:t>
            </a:r>
            <a:r>
              <a:rPr kumimoji="0" lang="ar-SA" altLang="en-US" sz="2800" b="0" i="0" u="none" strike="noStrike" cap="none" normalizeH="0" baseline="0" dirty="0">
                <a:ln>
                  <a:noFill/>
                </a:ln>
                <a:solidFill>
                  <a:srgbClr val="202124"/>
                </a:solidFill>
                <a:effectLst/>
                <a:latin typeface="inherit"/>
                <a:cs typeface="Arial" panose="020B0604020202020204" pitchFamily="34" charset="0"/>
              </a:rPr>
              <a:t>انعقاد خون، اوره و الکترولیت ها و تست های عملکرد کبد</a:t>
            </a:r>
            <a:r>
              <a:rPr kumimoji="0" lang="fa-IR" altLang="en-US" sz="2800" b="0" i="0" u="none" strike="noStrike" cap="none" normalizeH="0" baseline="0" dirty="0">
                <a:ln>
                  <a:noFill/>
                </a:ln>
                <a:solidFill>
                  <a:srgbClr val="202124"/>
                </a:solidFill>
                <a:effectLst/>
                <a:latin typeface="inherit"/>
                <a:cs typeface="Arial" panose="020B0604020202020204" pitchFamily="34" charset="0"/>
              </a:rPr>
              <a:t> انجام شود</a:t>
            </a:r>
            <a:r>
              <a:rPr kumimoji="0" lang="ar-SA" altLang="en-US" sz="2800" b="0" i="0" u="none" strike="noStrike" cap="none" normalizeH="0" baseline="0" dirty="0">
                <a:ln>
                  <a:noFill/>
                </a:ln>
                <a:solidFill>
                  <a:srgbClr val="202124"/>
                </a:solidFill>
                <a:effectLst/>
                <a:latin typeface="inherit"/>
                <a:cs typeface="Arial" panose="020B0604020202020204" pitchFamily="34" charset="0"/>
              </a:rPr>
              <a:t>. </a:t>
            </a:r>
            <a:endParaRPr kumimoji="0" lang="fa-IR" altLang="en-US" sz="2800" b="0" i="0" u="none" strike="noStrike" cap="none" normalizeH="0" baseline="0" dirty="0">
              <a:ln>
                <a:noFill/>
              </a:ln>
              <a:solidFill>
                <a:srgbClr val="202124"/>
              </a:solidFill>
              <a:effectLst/>
              <a:latin typeface="inherit"/>
              <a:cs typeface="Arial" panose="020B0604020202020204" pitchFamily="34" charset="0"/>
            </a:endParaRPr>
          </a:p>
          <a:p>
            <a:pPr marL="0" marR="0" lvl="0" indent="0" algn="r" defTabSz="914400" rtl="0" eaLnBrk="0" fontAlgn="base" latinLnBrk="0" hangingPunct="0">
              <a:lnSpc>
                <a:spcPct val="150000"/>
              </a:lnSpc>
              <a:spcBef>
                <a:spcPct val="0"/>
              </a:spcBef>
              <a:spcAft>
                <a:spcPct val="0"/>
              </a:spcAft>
              <a:buClrTx/>
              <a:buSzTx/>
              <a:buFontTx/>
              <a:buNone/>
              <a:tabLst/>
            </a:pPr>
            <a:r>
              <a:rPr kumimoji="0" lang="ar-SA" altLang="en-US" sz="2800" b="0" i="0" u="none" strike="noStrike" cap="none" normalizeH="0" baseline="0" dirty="0">
                <a:ln>
                  <a:noFill/>
                </a:ln>
                <a:solidFill>
                  <a:srgbClr val="202124"/>
                </a:solidFill>
                <a:effectLst/>
                <a:latin typeface="inherit"/>
                <a:cs typeface="Arial" panose="020B0604020202020204" pitchFamily="34" charset="0"/>
              </a:rPr>
              <a:t>انجام غربالگری ترومبوفیلی قبل از درمان توصیه نمی شود</a:t>
            </a:r>
            <a:r>
              <a:rPr kumimoji="0" lang="en-US" altLang="en-US" sz="2800" b="0" i="0" u="none" strike="noStrike" cap="none" normalizeH="0" baseline="0" dirty="0">
                <a:ln>
                  <a:noFill/>
                </a:ln>
                <a:solidFill>
                  <a:schemeClr val="tx1"/>
                </a:solidFill>
                <a:effectLst/>
              </a:rPr>
              <a:t> </a:t>
            </a:r>
            <a:endParaRPr kumimoji="0" lang="en-US" altLang="en-US" sz="2800" b="0" i="0" u="none" strike="noStrike" cap="none" normalizeH="0" baseline="0" dirty="0">
              <a:ln>
                <a:noFill/>
              </a:ln>
              <a:solidFill>
                <a:schemeClr val="tx1"/>
              </a:solidFill>
              <a:effectLst/>
              <a:latin typeface="Arial" panose="020B0604020202020204" pitchFamily="34" charset="0"/>
            </a:endParaRPr>
          </a:p>
        </p:txBody>
      </p:sp>
      <p:sp>
        <p:nvSpPr>
          <p:cNvPr id="7" name="TextBox 6">
            <a:extLst>
              <a:ext uri="{FF2B5EF4-FFF2-40B4-BE49-F238E27FC236}">
                <a16:creationId xmlns:a16="http://schemas.microsoft.com/office/drawing/2014/main" id="{D2BA9F36-12D3-AB63-6514-78FE7D85106E}"/>
              </a:ext>
            </a:extLst>
          </p:cNvPr>
          <p:cNvSpPr txBox="1"/>
          <p:nvPr/>
        </p:nvSpPr>
        <p:spPr>
          <a:xfrm>
            <a:off x="805793" y="3230880"/>
            <a:ext cx="10350938" cy="1961755"/>
          </a:xfrm>
          <a:prstGeom prst="rect">
            <a:avLst/>
          </a:prstGeom>
          <a:noFill/>
        </p:spPr>
        <p:txBody>
          <a:bodyPr wrap="square" rtlCol="0">
            <a:spAutoFit/>
          </a:bodyPr>
          <a:lstStyle/>
          <a:p>
            <a:pPr algn="r" rtl="1">
              <a:lnSpc>
                <a:spcPct val="150000"/>
              </a:lnSpc>
            </a:pPr>
            <a:r>
              <a:rPr lang="fa-IR" sz="2800" dirty="0">
                <a:solidFill>
                  <a:srgbClr val="FF0000"/>
                </a:solidFill>
              </a:rPr>
              <a:t>درمان اولیه </a:t>
            </a:r>
            <a:r>
              <a:rPr lang="en-US" sz="2800" dirty="0">
                <a:solidFill>
                  <a:srgbClr val="FF0000"/>
                </a:solidFill>
              </a:rPr>
              <a:t>VTE</a:t>
            </a:r>
            <a:r>
              <a:rPr lang="fa-IR" sz="2800" dirty="0">
                <a:solidFill>
                  <a:srgbClr val="FF0000"/>
                </a:solidFill>
              </a:rPr>
              <a:t> در بارداری چیست؟</a:t>
            </a:r>
          </a:p>
          <a:p>
            <a:pPr algn="r" rtl="1">
              <a:lnSpc>
                <a:spcPct val="150000"/>
              </a:lnSpc>
            </a:pPr>
            <a:r>
              <a:rPr lang="fa-IR" sz="2800" dirty="0"/>
              <a:t>در بیماران مشکوک به </a:t>
            </a:r>
            <a:r>
              <a:rPr lang="en-US" sz="2800" dirty="0"/>
              <a:t>VTE </a:t>
            </a:r>
            <a:r>
              <a:rPr lang="fa-IR" sz="2800" dirty="0"/>
              <a:t> و یا </a:t>
            </a:r>
            <a:r>
              <a:rPr lang="en-US" sz="2800" dirty="0"/>
              <a:t>PE</a:t>
            </a:r>
            <a:r>
              <a:rPr lang="fa-IR" sz="2800" dirty="0"/>
              <a:t> درمان با </a:t>
            </a:r>
            <a:r>
              <a:rPr lang="en-US" sz="2800" dirty="0"/>
              <a:t>LMWH </a:t>
            </a:r>
            <a:r>
              <a:rPr lang="fa-IR" sz="2800" dirty="0"/>
              <a:t> باید سریعا شروع شود </a:t>
            </a:r>
            <a:r>
              <a:rPr kumimoji="0" lang="ar-SA" altLang="en-US" sz="2800" b="0" i="0" u="none" strike="noStrike" cap="none" normalizeH="0" baseline="0" dirty="0">
                <a:ln>
                  <a:noFill/>
                </a:ln>
                <a:solidFill>
                  <a:srgbClr val="202124"/>
                </a:solidFill>
                <a:effectLst/>
                <a:latin typeface="inherit"/>
                <a:cs typeface="Arial" panose="020B0604020202020204" pitchFamily="34" charset="0"/>
              </a:rPr>
              <a:t>تا زمانی که تشخیص با آزمایش</a:t>
            </a:r>
            <a:r>
              <a:rPr kumimoji="0" lang="fa-IR" altLang="en-US" sz="2800" b="0" i="0" u="none" strike="noStrike" cap="none" normalizeH="0" baseline="0" dirty="0">
                <a:ln>
                  <a:noFill/>
                </a:ln>
                <a:solidFill>
                  <a:srgbClr val="202124"/>
                </a:solidFill>
                <a:effectLst/>
                <a:latin typeface="inherit"/>
                <a:cs typeface="Arial" panose="020B0604020202020204" pitchFamily="34" charset="0"/>
              </a:rPr>
              <a:t>ات قطعی </a:t>
            </a:r>
            <a:r>
              <a:rPr kumimoji="0" lang="ar-SA" altLang="en-US" sz="2800" b="0" i="0" u="none" strike="noStrike" cap="none" normalizeH="0" baseline="0" dirty="0">
                <a:ln>
                  <a:noFill/>
                </a:ln>
                <a:solidFill>
                  <a:srgbClr val="202124"/>
                </a:solidFill>
                <a:effectLst/>
                <a:latin typeface="inherit"/>
                <a:cs typeface="Arial" panose="020B0604020202020204" pitchFamily="34" charset="0"/>
              </a:rPr>
              <a:t>ر</a:t>
            </a:r>
            <a:r>
              <a:rPr lang="fa-IR" altLang="en-US" sz="2800" dirty="0">
                <a:solidFill>
                  <a:srgbClr val="202124"/>
                </a:solidFill>
                <a:latin typeface="inherit"/>
                <a:cs typeface="Arial" panose="020B0604020202020204" pitchFamily="34" charset="0"/>
              </a:rPr>
              <a:t>د</a:t>
            </a:r>
            <a:r>
              <a:rPr kumimoji="0" lang="ar-SA" altLang="en-US" sz="2800" b="0" i="0" u="none" strike="noStrike" cap="none" normalizeH="0" baseline="0" dirty="0">
                <a:ln>
                  <a:noFill/>
                </a:ln>
                <a:solidFill>
                  <a:srgbClr val="202124"/>
                </a:solidFill>
                <a:effectLst/>
                <a:latin typeface="inherit"/>
                <a:cs typeface="Arial" panose="020B0604020202020204" pitchFamily="34" charset="0"/>
              </a:rPr>
              <a:t> شود</a:t>
            </a:r>
            <a:endParaRPr lang="en-US" sz="2800" dirty="0"/>
          </a:p>
        </p:txBody>
      </p:sp>
    </p:spTree>
    <p:extLst>
      <p:ext uri="{BB962C8B-B14F-4D97-AF65-F5344CB8AC3E}">
        <p14:creationId xmlns:p14="http://schemas.microsoft.com/office/powerpoint/2010/main" val="30990036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3523604-6DAE-80A8-A930-262240DA9E40}"/>
              </a:ext>
            </a:extLst>
          </p:cNvPr>
          <p:cNvSpPr txBox="1"/>
          <p:nvPr/>
        </p:nvSpPr>
        <p:spPr>
          <a:xfrm>
            <a:off x="1341120" y="1615440"/>
            <a:ext cx="10495280" cy="2248693"/>
          </a:xfrm>
          <a:prstGeom prst="rect">
            <a:avLst/>
          </a:prstGeom>
          <a:noFill/>
        </p:spPr>
        <p:txBody>
          <a:bodyPr wrap="square" rtlCol="0">
            <a:spAutoFit/>
          </a:bodyPr>
          <a:lstStyle/>
          <a:p>
            <a:pPr algn="r" rtl="1">
              <a:lnSpc>
                <a:spcPct val="150000"/>
              </a:lnSpc>
            </a:pPr>
            <a:r>
              <a:rPr lang="fa-IR" sz="2400" dirty="0"/>
              <a:t>اطلاعات در مورد دوز مناسب آنتی کواگولان در بارداری کم است ولی در کل استفاده از دوز تعدیل شده بر اساس وزن توصیه میشود</a:t>
            </a:r>
          </a:p>
          <a:p>
            <a:pPr algn="r" rtl="1">
              <a:lnSpc>
                <a:spcPct val="150000"/>
              </a:lnSpc>
            </a:pPr>
            <a:r>
              <a:rPr lang="fa-IR" sz="2400" dirty="0"/>
              <a:t>فعالیت آنتی کواگولان در موارد استفاده زیرجلدی و یا وریدی </a:t>
            </a:r>
            <a:r>
              <a:rPr lang="en-US" sz="2400" dirty="0"/>
              <a:t>UFH</a:t>
            </a:r>
            <a:r>
              <a:rPr lang="fa-IR" sz="2400" dirty="0"/>
              <a:t> توصیه میشود اما در موارد </a:t>
            </a:r>
            <a:r>
              <a:rPr lang="en-US" sz="2400" dirty="0"/>
              <a:t>LMWH</a:t>
            </a:r>
            <a:r>
              <a:rPr lang="fa-IR" sz="2400" dirty="0"/>
              <a:t> مانیتور فعالیت آنتی کواگولان کنتراورسی است</a:t>
            </a:r>
            <a:endParaRPr lang="en-US" sz="2400" dirty="0"/>
          </a:p>
        </p:txBody>
      </p:sp>
    </p:spTree>
    <p:extLst>
      <p:ext uri="{BB962C8B-B14F-4D97-AF65-F5344CB8AC3E}">
        <p14:creationId xmlns:p14="http://schemas.microsoft.com/office/powerpoint/2010/main" val="3863472875"/>
      </p:ext>
    </p:extLst>
  </p:cSld>
  <p:clrMapOvr>
    <a:masterClrMapping/>
  </p:clrMapOvr>
</p:sld>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965</TotalTime>
  <Words>1885</Words>
  <Application>Microsoft Office PowerPoint</Application>
  <PresentationFormat>Widescreen</PresentationFormat>
  <Paragraphs>121</Paragraphs>
  <Slides>28</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28</vt:i4>
      </vt:variant>
    </vt:vector>
  </HeadingPairs>
  <TitlesOfParts>
    <vt:vector size="36" baseType="lpstr">
      <vt:lpstr>Arial</vt:lpstr>
      <vt:lpstr>Calibri</vt:lpstr>
      <vt:lpstr>Calibri Light</vt:lpstr>
      <vt:lpstr>Courier New</vt:lpstr>
      <vt:lpstr>inherit</vt:lpstr>
      <vt:lpstr>Times New Roman</vt:lpstr>
      <vt:lpstr>Wingdings</vt:lpstr>
      <vt:lpstr>Retrospect</vt:lpstr>
      <vt:lpstr>Venous thromboembolism “management”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Anticoagulants that are  generally avoided  during pregnancy…</vt:lpstr>
      <vt:lpstr>●Avoidance of warfarin</vt:lpstr>
      <vt:lpstr>PowerPoint Presentation</vt:lpstr>
      <vt:lpstr>●Avoidance of direct oral anticoagulants</vt:lpstr>
      <vt:lpstr>Breastfeeding</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Dr.mandana</dc:creator>
  <cp:lastModifiedBy>Dr.mandana</cp:lastModifiedBy>
  <cp:revision>14</cp:revision>
  <dcterms:created xsi:type="dcterms:W3CDTF">2023-07-27T06:40:54Z</dcterms:created>
  <dcterms:modified xsi:type="dcterms:W3CDTF">2023-08-07T06:29:25Z</dcterms:modified>
</cp:coreProperties>
</file>